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259" r:id="rId2"/>
    <p:sldId id="260" r:id="rId3"/>
    <p:sldId id="261" r:id="rId4"/>
    <p:sldId id="262" r:id="rId5"/>
    <p:sldId id="343" r:id="rId6"/>
    <p:sldId id="263" r:id="rId7"/>
    <p:sldId id="264" r:id="rId8"/>
    <p:sldId id="265" r:id="rId9"/>
    <p:sldId id="266" r:id="rId10"/>
    <p:sldId id="267" r:id="rId11"/>
    <p:sldId id="268" r:id="rId12"/>
    <p:sldId id="305" r:id="rId13"/>
    <p:sldId id="306" r:id="rId14"/>
    <p:sldId id="307" r:id="rId15"/>
    <p:sldId id="308" r:id="rId16"/>
    <p:sldId id="309" r:id="rId17"/>
    <p:sldId id="310" r:id="rId18"/>
    <p:sldId id="311" r:id="rId19"/>
    <p:sldId id="312" r:id="rId20"/>
    <p:sldId id="269" r:id="rId21"/>
    <p:sldId id="270" r:id="rId22"/>
    <p:sldId id="313" r:id="rId23"/>
    <p:sldId id="314" r:id="rId24"/>
    <p:sldId id="315" r:id="rId25"/>
    <p:sldId id="316" r:id="rId26"/>
    <p:sldId id="317" r:id="rId27"/>
    <p:sldId id="273" r:id="rId28"/>
    <p:sldId id="326" r:id="rId29"/>
    <p:sldId id="327" r:id="rId30"/>
    <p:sldId id="328" r:id="rId31"/>
    <p:sldId id="344" r:id="rId32"/>
    <p:sldId id="329" r:id="rId33"/>
    <p:sldId id="330" r:id="rId34"/>
    <p:sldId id="331" r:id="rId35"/>
    <p:sldId id="332" r:id="rId36"/>
    <p:sldId id="333" r:id="rId37"/>
    <p:sldId id="334" r:id="rId38"/>
    <p:sldId id="335" r:id="rId39"/>
    <p:sldId id="345" r:id="rId40"/>
    <p:sldId id="346" r:id="rId41"/>
    <p:sldId id="276" r:id="rId42"/>
    <p:sldId id="336" r:id="rId43"/>
    <p:sldId id="337" r:id="rId44"/>
    <p:sldId id="338" r:id="rId45"/>
    <p:sldId id="339" r:id="rId46"/>
    <p:sldId id="340" r:id="rId47"/>
    <p:sldId id="341" r:id="rId48"/>
    <p:sldId id="342" r:id="rId49"/>
    <p:sldId id="351" r:id="rId50"/>
    <p:sldId id="347" r:id="rId51"/>
    <p:sldId id="318" r:id="rId52"/>
    <p:sldId id="319" r:id="rId53"/>
    <p:sldId id="348" r:id="rId54"/>
    <p:sldId id="321" r:id="rId55"/>
    <p:sldId id="322" r:id="rId56"/>
    <p:sldId id="349" r:id="rId57"/>
    <p:sldId id="304" r:id="rId58"/>
  </p:sldIdLst>
  <p:sldSz cx="9144000" cy="6858000" type="letter"/>
  <p:notesSz cx="6858000" cy="9926638"/>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02E"/>
    <a:srgbClr val="008040"/>
    <a:srgbClr val="69B781"/>
    <a:srgbClr val="0E502B"/>
    <a:srgbClr val="68B679"/>
    <a:srgbClr val="77C0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90"/>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6888"/>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s-ES"/>
          </a:p>
        </p:txBody>
      </p:sp>
      <p:sp>
        <p:nvSpPr>
          <p:cNvPr id="3" name="Marcador de fecha 2"/>
          <p:cNvSpPr>
            <a:spLocks noGrp="1"/>
          </p:cNvSpPr>
          <p:nvPr>
            <p:ph type="dt" sz="quarter" idx="1"/>
          </p:nvPr>
        </p:nvSpPr>
        <p:spPr>
          <a:xfrm>
            <a:off x="3884613" y="0"/>
            <a:ext cx="29718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128"/>
              </a:defRPr>
            </a:lvl1pPr>
          </a:lstStyle>
          <a:p>
            <a:pPr>
              <a:defRPr/>
            </a:pPr>
            <a:fld id="{C5BFAE60-501E-4345-B551-751C337F5220}" type="datetimeFigureOut">
              <a:rPr lang="es-ES"/>
              <a:pPr>
                <a:defRPr/>
              </a:pPr>
              <a:t>20/06/2018</a:t>
            </a:fld>
            <a:endParaRPr lang="es-ES"/>
          </a:p>
        </p:txBody>
      </p:sp>
      <p:sp>
        <p:nvSpPr>
          <p:cNvPr id="4" name="Marcador de pie de página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s-ES"/>
          </a:p>
        </p:txBody>
      </p:sp>
      <p:sp>
        <p:nvSpPr>
          <p:cNvPr id="5" name="Marcador de número de diapositiva 4"/>
          <p:cNvSpPr>
            <a:spLocks noGrp="1"/>
          </p:cNvSpPr>
          <p:nvPr>
            <p:ph type="sldNum" sz="quarter" idx="3"/>
          </p:nvPr>
        </p:nvSpPr>
        <p:spPr>
          <a:xfrm>
            <a:off x="3884613" y="942816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DD33EA2-C567-4D42-9BD5-CD8AF7BB2BA7}" type="slidenum">
              <a:rPr lang="es-ES" altLang="es-MX"/>
              <a:pPr>
                <a:defRPr/>
              </a:pPr>
              <a:t>‹Nº›</a:t>
            </a:fld>
            <a:endParaRPr lang="es-ES" altLang="es-MX"/>
          </a:p>
        </p:txBody>
      </p:sp>
    </p:spTree>
    <p:extLst>
      <p:ext uri="{BB962C8B-B14F-4D97-AF65-F5344CB8AC3E}">
        <p14:creationId xmlns:p14="http://schemas.microsoft.com/office/powerpoint/2010/main" val="175496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6888"/>
          </a:xfrm>
          <a:prstGeom prst="rect">
            <a:avLst/>
          </a:prstGeom>
        </p:spPr>
        <p:txBody>
          <a:bodyPr vert="horz" lIns="91440" tIns="45720" rIns="91440" bIns="45720" rtlCol="0"/>
          <a:lstStyle>
            <a:lvl1pPr algn="l" eaLnBrk="1" hangingPunct="1">
              <a:defRPr sz="1200">
                <a:ea typeface="MS PGothic" pitchFamily="34" charset="-128"/>
              </a:defRPr>
            </a:lvl1pPr>
          </a:lstStyle>
          <a:p>
            <a:pPr>
              <a:defRPr/>
            </a:pPr>
            <a:endParaRPr lang="es-ES"/>
          </a:p>
        </p:txBody>
      </p:sp>
      <p:sp>
        <p:nvSpPr>
          <p:cNvPr id="3" name="2 Marcador de fecha"/>
          <p:cNvSpPr>
            <a:spLocks noGrp="1"/>
          </p:cNvSpPr>
          <p:nvPr>
            <p:ph type="dt" idx="1"/>
          </p:nvPr>
        </p:nvSpPr>
        <p:spPr>
          <a:xfrm>
            <a:off x="3884613" y="0"/>
            <a:ext cx="2971800" cy="496888"/>
          </a:xfrm>
          <a:prstGeom prst="rect">
            <a:avLst/>
          </a:prstGeom>
        </p:spPr>
        <p:txBody>
          <a:bodyPr vert="horz" lIns="91440" tIns="45720" rIns="91440" bIns="45720" rtlCol="0"/>
          <a:lstStyle>
            <a:lvl1pPr algn="r" eaLnBrk="1" hangingPunct="1">
              <a:defRPr sz="1200">
                <a:ea typeface="MS PGothic" pitchFamily="34" charset="-128"/>
              </a:defRPr>
            </a:lvl1pPr>
          </a:lstStyle>
          <a:p>
            <a:pPr>
              <a:defRPr/>
            </a:pPr>
            <a:fld id="{8D67F4BB-20EF-4D81-9EA0-614A67DC837D}" type="datetimeFigureOut">
              <a:rPr lang="es-ES"/>
              <a:pPr>
                <a:defRPr/>
              </a:pPr>
              <a:t>20/06/2018</a:t>
            </a:fld>
            <a:endParaRPr lang="es-ES"/>
          </a:p>
        </p:txBody>
      </p:sp>
      <p:sp>
        <p:nvSpPr>
          <p:cNvPr id="4" name="3 Marcador de imagen de diapositiva"/>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714875"/>
            <a:ext cx="5486400" cy="4467225"/>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9428163"/>
            <a:ext cx="2971800" cy="496887"/>
          </a:xfrm>
          <a:prstGeom prst="rect">
            <a:avLst/>
          </a:prstGeom>
        </p:spPr>
        <p:txBody>
          <a:bodyPr vert="horz" lIns="91440" tIns="45720" rIns="91440" bIns="45720" rtlCol="0" anchor="b"/>
          <a:lstStyle>
            <a:lvl1pPr algn="l" eaLnBrk="1" hangingPunct="1">
              <a:defRPr sz="1200">
                <a:ea typeface="MS PGothic" pitchFamily="34" charset="-128"/>
              </a:defRPr>
            </a:lvl1pPr>
          </a:lstStyle>
          <a:p>
            <a:pPr>
              <a:defRPr/>
            </a:pPr>
            <a:endParaRPr lang="es-ES"/>
          </a:p>
        </p:txBody>
      </p:sp>
      <p:sp>
        <p:nvSpPr>
          <p:cNvPr id="7" name="6 Marcador de número de diapositiva"/>
          <p:cNvSpPr>
            <a:spLocks noGrp="1"/>
          </p:cNvSpPr>
          <p:nvPr>
            <p:ph type="sldNum" sz="quarter" idx="5"/>
          </p:nvPr>
        </p:nvSpPr>
        <p:spPr>
          <a:xfrm>
            <a:off x="3884613" y="942816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14D948D-9A5E-4DC1-907E-04C2B6828784}" type="slidenum">
              <a:rPr lang="es-ES" altLang="es-MX"/>
              <a:pPr>
                <a:defRPr/>
              </a:pPr>
              <a:t>‹Nº›</a:t>
            </a:fld>
            <a:endParaRPr lang="es-ES" altLang="es-MX"/>
          </a:p>
        </p:txBody>
      </p:sp>
    </p:spTree>
    <p:extLst>
      <p:ext uri="{BB962C8B-B14F-4D97-AF65-F5344CB8AC3E}">
        <p14:creationId xmlns:p14="http://schemas.microsoft.com/office/powerpoint/2010/main" val="3242862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51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D7BB63-E2C4-42EE-9216-FC2212428F5F}" type="slidenum">
              <a:rPr lang="es-ES" altLang="es-MX" smtClean="0"/>
              <a:pPr>
                <a:spcBef>
                  <a:spcPct val="0"/>
                </a:spcBef>
              </a:pPr>
              <a:t>1</a:t>
            </a:fld>
            <a:endParaRPr lang="es-ES" altLang="es-MX" smtClean="0"/>
          </a:p>
        </p:txBody>
      </p:sp>
    </p:spTree>
    <p:extLst>
      <p:ext uri="{BB962C8B-B14F-4D97-AF65-F5344CB8AC3E}">
        <p14:creationId xmlns:p14="http://schemas.microsoft.com/office/powerpoint/2010/main" val="294807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altLang="es-MX" smtClean="0"/>
              <a:t>Al resolver el juicio SUP-JDC-405/2003, se emitió la tesis I/2004, hoy histórica, con el siguiente rubro: Acción afirmativa indígena. Vinculación </a:t>
            </a:r>
            <a:r>
              <a:rPr lang="es-MX" altLang="es-MX" i="1" smtClean="0"/>
              <a:t>indispensable</a:t>
            </a:r>
            <a:r>
              <a:rPr lang="es-MX" altLang="es-MX" smtClean="0"/>
              <a:t> con una comunidad (Estatutos del PRD), en la que concluyó: [..] para que proceda la acción afirmativa indígena, es decir, la inclusión de esta calidad de sujetos en las candidaturas que se postulen, resulta claro que </a:t>
            </a:r>
            <a:r>
              <a:rPr lang="es-MX" altLang="es-MX" i="1" smtClean="0"/>
              <a:t>no basta la afirmación de que se tiene la calidad de indígena</a:t>
            </a:r>
            <a:r>
              <a:rPr lang="es-MX" altLang="es-MX" smtClean="0"/>
              <a:t>, sino que se exige demostrar claramente que se es representante de alguna comunidad indígena, lo que implica que tenga vinculación con una entidad asentada en algún pueblo o región indígena, o bien, con un comité de base que se haya autodefinido como tal, exigencia que es lógica si se atiende a que para lograr la finalidad mencionada, es decir, la posibilidad de defensa de esas minorías, es necesario el conocimiento palmario de su problemática que sólo se consigue por la pertenencia real al núcleo de que se trate.</a:t>
            </a:r>
          </a:p>
        </p:txBody>
      </p:sp>
      <p:sp>
        <p:nvSpPr>
          <p:cNvPr id="122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C6EBB7-ED70-4415-A752-07649CDE68C8}" type="slidenum">
              <a:rPr lang="es-MX" altLang="es-MX" smtClean="0">
                <a:latin typeface="Arial" panose="020B0604020202020204" pitchFamily="34" charset="0"/>
              </a:rPr>
              <a:pPr>
                <a:spcBef>
                  <a:spcPct val="0"/>
                </a:spcBef>
              </a:pPr>
              <a:t>7</a:t>
            </a:fld>
            <a:endParaRPr lang="es-MX" altLang="es-MX" smtClean="0">
              <a:latin typeface="Arial" panose="020B0604020202020204" pitchFamily="34" charset="0"/>
            </a:endParaRPr>
          </a:p>
        </p:txBody>
      </p:sp>
    </p:spTree>
    <p:extLst>
      <p:ext uri="{BB962C8B-B14F-4D97-AF65-F5344CB8AC3E}">
        <p14:creationId xmlns:p14="http://schemas.microsoft.com/office/powerpoint/2010/main" val="266424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altLang="es-MX" smtClean="0"/>
              <a:t>Tesis IV/2012: Comunidades indígenas. El criterio de autoadscripción es suficiente para reconocer a sus integrantes.</a:t>
            </a:r>
          </a:p>
        </p:txBody>
      </p:sp>
      <p:sp>
        <p:nvSpPr>
          <p:cNvPr id="143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CA22E0-5E11-4C0C-8212-5A05A7E1697C}" type="slidenum">
              <a:rPr lang="es-MX" altLang="es-MX" smtClean="0">
                <a:latin typeface="Arial" panose="020B0604020202020204" pitchFamily="34" charset="0"/>
              </a:rPr>
              <a:pPr>
                <a:spcBef>
                  <a:spcPct val="0"/>
                </a:spcBef>
              </a:pPr>
              <a:t>8</a:t>
            </a:fld>
            <a:endParaRPr lang="es-MX" altLang="es-MX" smtClean="0">
              <a:latin typeface="Arial" panose="020B0604020202020204" pitchFamily="34" charset="0"/>
            </a:endParaRPr>
          </a:p>
        </p:txBody>
      </p:sp>
    </p:spTree>
    <p:extLst>
      <p:ext uri="{BB962C8B-B14F-4D97-AF65-F5344CB8AC3E}">
        <p14:creationId xmlns:p14="http://schemas.microsoft.com/office/powerpoint/2010/main" val="308566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altLang="es-MX" smtClean="0"/>
              <a:t>La codificación: se observa fuera del sentido que le da el derecho positivo.</a:t>
            </a:r>
          </a:p>
          <a:p>
            <a:pPr eaLnBrk="1" hangingPunct="1">
              <a:spcBef>
                <a:spcPct val="0"/>
              </a:spcBef>
            </a:pPr>
            <a:r>
              <a:rPr lang="es-MX" altLang="es-MX" smtClean="0"/>
              <a:t>Visto desde el derecho positivo se permite hablar de sistemas normativos locales, de un derecho indígena, y no sólo de “usos y costumbres”.</a:t>
            </a:r>
          </a:p>
          <a:p>
            <a:pPr eaLnBrk="1" hangingPunct="1">
              <a:spcBef>
                <a:spcPct val="0"/>
              </a:spcBef>
            </a:pPr>
            <a:r>
              <a:rPr lang="es-MX" altLang="es-MX" smtClean="0"/>
              <a:t>Tesis XLI/2011: </a:t>
            </a:r>
            <a:r>
              <a:rPr lang="es-ES" altLang="es-MX" smtClean="0"/>
              <a:t>Comunidades indígenas. Normas que integran su sistema jurídico.</a:t>
            </a:r>
          </a:p>
          <a:p>
            <a:pPr eaLnBrk="1" hangingPunct="1">
              <a:spcBef>
                <a:spcPct val="0"/>
              </a:spcBef>
            </a:pPr>
            <a:r>
              <a:rPr lang="es-ES" altLang="es-MX" smtClean="0"/>
              <a:t>Tesis XXXVII/2011: </a:t>
            </a:r>
            <a:r>
              <a:rPr lang="es-MX" altLang="es-MX" smtClean="0"/>
              <a:t>Comunidades indígenas. Ante la ausencia de regulación legal de sus derechos, debe aplicarse lo dispuesto en la constitución y en los tratados internacionales.</a:t>
            </a:r>
          </a:p>
        </p:txBody>
      </p:sp>
      <p:sp>
        <p:nvSpPr>
          <p:cNvPr id="163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CB844D-E8C7-404D-95A3-0F172B0FEF91}" type="slidenum">
              <a:rPr lang="es-MX" altLang="es-MX" smtClean="0">
                <a:latin typeface="Arial" panose="020B0604020202020204" pitchFamily="34" charset="0"/>
              </a:rPr>
              <a:pPr>
                <a:spcBef>
                  <a:spcPct val="0"/>
                </a:spcBef>
              </a:pPr>
              <a:t>9</a:t>
            </a:fld>
            <a:endParaRPr lang="es-MX" altLang="es-MX" smtClean="0">
              <a:latin typeface="Arial" panose="020B0604020202020204" pitchFamily="34" charset="0"/>
            </a:endParaRPr>
          </a:p>
        </p:txBody>
      </p:sp>
    </p:spTree>
    <p:extLst>
      <p:ext uri="{BB962C8B-B14F-4D97-AF65-F5344CB8AC3E}">
        <p14:creationId xmlns:p14="http://schemas.microsoft.com/office/powerpoint/2010/main" val="159830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altLang="es-MX" smtClean="0"/>
              <a:t>Tesis XXII/2007 del TEPJF. USOS Y COSTUMBRES INDÍGENAS. ES VÁLIDA LA REPRESENTACIÓN DE LOS CIUDADANOS PERTENECIENTES A COMUNIDADES O PUEBLOS INDÍGENAS.-</a:t>
            </a:r>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E4881B-B646-4BC9-9B5D-53573149C370}" type="slidenum">
              <a:rPr lang="es-MX" altLang="es-MX" smtClean="0">
                <a:latin typeface="Arial" panose="020B0604020202020204" pitchFamily="34" charset="0"/>
              </a:rPr>
              <a:pPr>
                <a:spcBef>
                  <a:spcPct val="0"/>
                </a:spcBef>
              </a:pPr>
              <a:t>10</a:t>
            </a:fld>
            <a:endParaRPr lang="es-MX" altLang="es-MX" smtClean="0">
              <a:latin typeface="Arial" panose="020B0604020202020204" pitchFamily="34" charset="0"/>
            </a:endParaRPr>
          </a:p>
        </p:txBody>
      </p:sp>
    </p:spTree>
    <p:extLst>
      <p:ext uri="{BB962C8B-B14F-4D97-AF65-F5344CB8AC3E}">
        <p14:creationId xmlns:p14="http://schemas.microsoft.com/office/powerpoint/2010/main" val="2235989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lstStyle/>
          <a:p>
            <a:pPr algn="just" eaLnBrk="1" fontAlgn="auto" hangingPunct="1">
              <a:spcBef>
                <a:spcPts val="0"/>
              </a:spcBef>
              <a:spcAft>
                <a:spcPts val="0"/>
              </a:spcAft>
              <a:defRPr/>
            </a:pPr>
            <a:r>
              <a:rPr lang="es-MX" dirty="0" smtClean="0"/>
              <a:t>SUP-JDC-013/2002. </a:t>
            </a:r>
            <a:r>
              <a:rPr lang="es-MX" dirty="0" smtClean="0">
                <a:solidFill>
                  <a:srgbClr val="560730"/>
                </a:solidFill>
              </a:rPr>
              <a:t>Para el reconocimiento de las elecciones por usos y costumbres:</a:t>
            </a:r>
          </a:p>
          <a:p>
            <a:pPr marL="174270" indent="-174270" algn="just" eaLnBrk="1" fontAlgn="auto" hangingPunct="1">
              <a:spcBef>
                <a:spcPts val="0"/>
              </a:spcBef>
              <a:spcAft>
                <a:spcPts val="0"/>
              </a:spcAft>
              <a:buFont typeface="Arial" pitchFamily="34" charset="0"/>
              <a:buChar char="•"/>
              <a:defRPr/>
            </a:pPr>
            <a:r>
              <a:rPr lang="es-MX" dirty="0" smtClean="0">
                <a:solidFill>
                  <a:srgbClr val="560730"/>
                </a:solidFill>
              </a:rPr>
              <a:t>No se debe alterar la universalidad del sufragio, y </a:t>
            </a:r>
          </a:p>
          <a:p>
            <a:pPr marL="174270" indent="-174270" algn="just" eaLnBrk="1" fontAlgn="auto" hangingPunct="1">
              <a:spcBef>
                <a:spcPts val="0"/>
              </a:spcBef>
              <a:spcAft>
                <a:spcPts val="0"/>
              </a:spcAft>
              <a:buFont typeface="Arial" pitchFamily="34" charset="0"/>
              <a:buChar char="•"/>
              <a:defRPr/>
            </a:pPr>
            <a:r>
              <a:rPr lang="es-MX" dirty="0" smtClean="0">
                <a:solidFill>
                  <a:srgbClr val="560730"/>
                </a:solidFill>
              </a:rPr>
              <a:t>Sus procedimientos deben ser compatibles con la Constitución y los Derechos Humanos</a:t>
            </a:r>
          </a:p>
          <a:p>
            <a:pPr marL="174270" indent="-174270" algn="just" eaLnBrk="1" fontAlgn="auto" hangingPunct="1">
              <a:spcBef>
                <a:spcPts val="0"/>
              </a:spcBef>
              <a:spcAft>
                <a:spcPts val="0"/>
              </a:spcAft>
              <a:defRPr/>
            </a:pPr>
            <a:r>
              <a:rPr lang="es-MX" dirty="0" smtClean="0"/>
              <a:t>Tesis 152/2002 del TEPJF. USOS Y COSTUMBRES. LAS ELECCIONES POR ESTE SISTEMA NO IMPLICAN POR SÍ MISMAS VIOLACIÓN AL PRINCIPIO DE IGUALDAD</a:t>
            </a:r>
            <a:endParaRPr lang="es-MX" dirty="0" smtClean="0">
              <a:solidFill>
                <a:srgbClr val="560730"/>
              </a:solidFill>
            </a:endParaRPr>
          </a:p>
        </p:txBody>
      </p:sp>
      <p:sp>
        <p:nvSpPr>
          <p:cNvPr id="307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5751C6-016F-41D1-8A4C-20C5823694C3}" type="slidenum">
              <a:rPr lang="es-MX" altLang="es-MX" smtClean="0">
                <a:latin typeface="Arial" panose="020B0604020202020204" pitchFamily="34" charset="0"/>
              </a:rPr>
              <a:pPr>
                <a:spcBef>
                  <a:spcPct val="0"/>
                </a:spcBef>
              </a:pPr>
              <a:t>21</a:t>
            </a:fld>
            <a:endParaRPr lang="es-MX" altLang="es-MX" smtClean="0">
              <a:latin typeface="Arial" panose="020B0604020202020204" pitchFamily="34" charset="0"/>
            </a:endParaRPr>
          </a:p>
        </p:txBody>
      </p:sp>
    </p:spTree>
    <p:extLst>
      <p:ext uri="{BB962C8B-B14F-4D97-AF65-F5344CB8AC3E}">
        <p14:creationId xmlns:p14="http://schemas.microsoft.com/office/powerpoint/2010/main" val="190650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altLang="es-MX" smtClean="0"/>
              <a:t>Al resolver el juicio SUP-JDC-405/2003, se emitió la tesis I/2004, hoy histórica, con el siguiente rubro: Acción afirmativa indígena. Vinculación </a:t>
            </a:r>
            <a:r>
              <a:rPr lang="es-MX" altLang="es-MX" i="1" smtClean="0"/>
              <a:t>indispensable</a:t>
            </a:r>
            <a:r>
              <a:rPr lang="es-MX" altLang="es-MX" smtClean="0"/>
              <a:t> con una comunidad (Estatutos del PRD), en la que concluyó: [..] para que proceda la acción afirmativa indígena, es decir, la inclusión de esta calidad de sujetos en las candidaturas que se postulen, resulta claro que </a:t>
            </a:r>
            <a:r>
              <a:rPr lang="es-MX" altLang="es-MX" i="1" smtClean="0"/>
              <a:t>no basta la afirmación de que se tiene la calidad de indígena</a:t>
            </a:r>
            <a:r>
              <a:rPr lang="es-MX" altLang="es-MX" smtClean="0"/>
              <a:t>, sino que se exige demostrar claramente que se es representante de alguna comunidad indígena, lo que implica que tenga vinculación con una entidad asentada en algún pueblo o región indígena, o bien, con un comité de base que se haya autodefinido como tal, exigencia que es lógica si se atiende a que para lograr la finalidad mencionada, es decir, la posibilidad de defensa de esas minorías, es necesario el conocimiento palmario de su problemática que sólo se consigue por la pertenencia real al núcleo de que se trate.</a:t>
            </a:r>
          </a:p>
        </p:txBody>
      </p:sp>
      <p:sp>
        <p:nvSpPr>
          <p:cNvPr id="512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FACC4E-12E2-4260-8E03-4F8A72876A16}" type="slidenum">
              <a:rPr lang="es-MX" altLang="es-MX" smtClean="0">
                <a:latin typeface="Arial" panose="020B0604020202020204" pitchFamily="34" charset="0"/>
              </a:rPr>
              <a:pPr>
                <a:spcBef>
                  <a:spcPct val="0"/>
                </a:spcBef>
              </a:pPr>
              <a:t>40</a:t>
            </a:fld>
            <a:endParaRPr lang="es-MX" altLang="es-MX" smtClean="0">
              <a:latin typeface="Arial" panose="020B0604020202020204" pitchFamily="34" charset="0"/>
            </a:endParaRPr>
          </a:p>
        </p:txBody>
      </p:sp>
    </p:spTree>
    <p:extLst>
      <p:ext uri="{BB962C8B-B14F-4D97-AF65-F5344CB8AC3E}">
        <p14:creationId xmlns:p14="http://schemas.microsoft.com/office/powerpoint/2010/main" val="3511509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532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9B1143-AB1C-4AD0-BBFD-D50C6599A335}" type="slidenum">
              <a:rPr lang="es-MX" altLang="es-MX" smtClean="0">
                <a:latin typeface="Arial" panose="020B0604020202020204" pitchFamily="34" charset="0"/>
              </a:rPr>
              <a:pPr>
                <a:spcBef>
                  <a:spcPct val="0"/>
                </a:spcBef>
              </a:pPr>
              <a:t>41</a:t>
            </a:fld>
            <a:endParaRPr lang="es-MX" altLang="es-MX" smtClean="0">
              <a:latin typeface="Arial" panose="020B0604020202020204" pitchFamily="34" charset="0"/>
            </a:endParaRPr>
          </a:p>
        </p:txBody>
      </p:sp>
    </p:spTree>
    <p:extLst>
      <p:ext uri="{BB962C8B-B14F-4D97-AF65-F5344CB8AC3E}">
        <p14:creationId xmlns:p14="http://schemas.microsoft.com/office/powerpoint/2010/main" val="14565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s-MX" smtClean="0"/>
              <a:t>http://www.scjn.gob.mx/2010/pleno/SecretariaGeneralDeAcuerdos/NormativaexpedidaporelPleno/Documents/AC_8-2007v1.pdf </a:t>
            </a:r>
          </a:p>
        </p:txBody>
      </p:sp>
      <p:sp>
        <p:nvSpPr>
          <p:cNvPr id="624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D54CE09-E6D7-4CBB-8113-87F696E3D7A3}" type="slidenum">
              <a:rPr lang="es-ES" altLang="es-MX" smtClean="0"/>
              <a:pPr/>
              <a:t>49</a:t>
            </a:fld>
            <a:endParaRPr lang="es-ES" altLang="es-MX" smtClean="0"/>
          </a:p>
        </p:txBody>
      </p:sp>
    </p:spTree>
    <p:extLst>
      <p:ext uri="{BB962C8B-B14F-4D97-AF65-F5344CB8AC3E}">
        <p14:creationId xmlns:p14="http://schemas.microsoft.com/office/powerpoint/2010/main" val="2175168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628800"/>
            <a:ext cx="7772400" cy="1470025"/>
          </a:xfrm>
          <a:prstGeom prst="rect">
            <a:avLst/>
          </a:prstGeom>
        </p:spPr>
        <p:txBody>
          <a:bodyPr vert="horz"/>
          <a:lstStyle/>
          <a:p>
            <a:r>
              <a:rPr lang="es-ES_tradnl" dirty="0" smtClean="0"/>
              <a:t>Clic para editar título</a:t>
            </a:r>
            <a:endParaRPr lang="es-ES" dirty="0"/>
          </a:p>
        </p:txBody>
      </p:sp>
      <p:sp>
        <p:nvSpPr>
          <p:cNvPr id="3" name="Subtítulo 2"/>
          <p:cNvSpPr>
            <a:spLocks noGrp="1"/>
          </p:cNvSpPr>
          <p:nvPr>
            <p:ph type="subTitle" idx="1"/>
          </p:nvPr>
        </p:nvSpPr>
        <p:spPr>
          <a:xfrm>
            <a:off x="1371600" y="3384575"/>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dirty="0" smtClean="0"/>
              <a:t>Haga clic para modificar el estilo de subtítulo del patrón</a:t>
            </a:r>
            <a:endParaRPr lang="es-ES" dirty="0"/>
          </a:p>
        </p:txBody>
      </p:sp>
    </p:spTree>
    <p:extLst>
      <p:ext uri="{BB962C8B-B14F-4D97-AF65-F5344CB8AC3E}">
        <p14:creationId xmlns:p14="http://schemas.microsoft.com/office/powerpoint/2010/main" val="3976291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759842"/>
            <a:ext cx="8229600" cy="796950"/>
          </a:xfrm>
          <a:prstGeom prst="rect">
            <a:avLst/>
          </a:prstGeom>
        </p:spPr>
        <p:txBody>
          <a:bodyPr vert="horz"/>
          <a:lstStyle/>
          <a:p>
            <a:r>
              <a:rPr lang="es-ES_tradnl" dirty="0" smtClean="0"/>
              <a:t>Clic para editar título</a:t>
            </a:r>
            <a:endParaRPr lang="es-ES" dirty="0"/>
          </a:p>
        </p:txBody>
      </p:sp>
      <p:sp>
        <p:nvSpPr>
          <p:cNvPr id="3" name="Marcador de texto vertical 2"/>
          <p:cNvSpPr>
            <a:spLocks noGrp="1"/>
          </p:cNvSpPr>
          <p:nvPr>
            <p:ph type="body" orient="vert" idx="1"/>
          </p:nvPr>
        </p:nvSpPr>
        <p:spPr>
          <a:xfrm>
            <a:off x="457200" y="1700809"/>
            <a:ext cx="8229600" cy="4104456"/>
          </a:xfrm>
          <a:prstGeom prst="rect">
            <a:avLst/>
          </a:prstGeom>
        </p:spPr>
        <p:txBody>
          <a:bodyPr vert="eaVert"/>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364569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764704"/>
            <a:ext cx="2057400" cy="5040560"/>
          </a:xfrm>
          <a:prstGeom prst="rect">
            <a:avLst/>
          </a:prstGeom>
        </p:spPr>
        <p:txBody>
          <a:bodyPr vert="eaVert"/>
          <a:lstStyle/>
          <a:p>
            <a:r>
              <a:rPr lang="es-ES_tradnl" dirty="0" smtClean="0"/>
              <a:t>Clic para editar título</a:t>
            </a:r>
            <a:endParaRPr lang="es-ES" dirty="0"/>
          </a:p>
        </p:txBody>
      </p:sp>
      <p:sp>
        <p:nvSpPr>
          <p:cNvPr id="3" name="Marcador de texto vertical 2"/>
          <p:cNvSpPr>
            <a:spLocks noGrp="1"/>
          </p:cNvSpPr>
          <p:nvPr>
            <p:ph type="body" orient="vert" idx="1"/>
          </p:nvPr>
        </p:nvSpPr>
        <p:spPr>
          <a:xfrm>
            <a:off x="457200" y="764704"/>
            <a:ext cx="6019800" cy="5040560"/>
          </a:xfrm>
          <a:prstGeom prst="rect">
            <a:avLst/>
          </a:prstGeom>
        </p:spPr>
        <p:txBody>
          <a:bodyPr vert="eaVert"/>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3009438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79388" y="765175"/>
            <a:ext cx="8785225" cy="5360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86139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67544" y="773832"/>
            <a:ext cx="8229600" cy="1143000"/>
          </a:xfrm>
          <a:prstGeom prst="rect">
            <a:avLst/>
          </a:prstGeom>
        </p:spPr>
        <p:txBody>
          <a:bodyPr vert="horz"/>
          <a:lstStyle/>
          <a:p>
            <a:r>
              <a:rPr lang="es-ES_tradnl" dirty="0" smtClean="0"/>
              <a:t>Clic para editar título</a:t>
            </a:r>
            <a:endParaRPr lang="es-ES" dirty="0"/>
          </a:p>
        </p:txBody>
      </p:sp>
      <p:sp>
        <p:nvSpPr>
          <p:cNvPr id="3" name="Marcador de contenido 2"/>
          <p:cNvSpPr>
            <a:spLocks noGrp="1"/>
          </p:cNvSpPr>
          <p:nvPr>
            <p:ph idx="1"/>
          </p:nvPr>
        </p:nvSpPr>
        <p:spPr>
          <a:xfrm>
            <a:off x="467544" y="1916832"/>
            <a:ext cx="8229600" cy="4381947"/>
          </a:xfrm>
          <a:prstGeom prst="rect">
            <a:avLst/>
          </a:prstGeom>
        </p:spPr>
        <p:txBody>
          <a:bodyPr vert="horz"/>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381528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Tree>
    <p:extLst>
      <p:ext uri="{BB962C8B-B14F-4D97-AF65-F5344CB8AC3E}">
        <p14:creationId xmlns:p14="http://schemas.microsoft.com/office/powerpoint/2010/main" val="17125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9816"/>
            <a:ext cx="8229600" cy="926976"/>
          </a:xfrm>
          <a:prstGeom prst="rect">
            <a:avLst/>
          </a:prstGeom>
        </p:spPr>
        <p:txBody>
          <a:bodyPr vert="horz"/>
          <a:lstStyle/>
          <a:p>
            <a:r>
              <a:rPr lang="es-ES_tradnl" dirty="0" smtClean="0"/>
              <a:t>Clic para editar título</a:t>
            </a:r>
            <a:endParaRPr lang="es-ES" dirty="0"/>
          </a:p>
        </p:txBody>
      </p:sp>
      <p:sp>
        <p:nvSpPr>
          <p:cNvPr id="3" name="Marcador de contenido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47559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634678"/>
            <a:ext cx="8229600" cy="850106"/>
          </a:xfrm>
          <a:prstGeom prst="rect">
            <a:avLst/>
          </a:prstGeom>
        </p:spPr>
        <p:txBody>
          <a:bodyPr vert="horz"/>
          <a:lstStyle>
            <a:lvl1pPr>
              <a:defRPr/>
            </a:lvl1pPr>
          </a:lstStyle>
          <a:p>
            <a:r>
              <a:rPr lang="es-ES_tradnl" dirty="0" smtClean="0"/>
              <a:t>Clic para editar título</a:t>
            </a:r>
            <a:endParaRPr lang="es-ES" dirty="0"/>
          </a:p>
        </p:txBody>
      </p:sp>
      <p:sp>
        <p:nvSpPr>
          <p:cNvPr id="3" name="Marcador de texto 2"/>
          <p:cNvSpPr>
            <a:spLocks noGrp="1"/>
          </p:cNvSpPr>
          <p:nvPr>
            <p:ph type="body" idx="1"/>
          </p:nvPr>
        </p:nvSpPr>
        <p:spPr>
          <a:xfrm>
            <a:off x="457200" y="1853134"/>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4" name="Marcador de contenido 3"/>
          <p:cNvSpPr>
            <a:spLocks noGrp="1"/>
          </p:cNvSpPr>
          <p:nvPr>
            <p:ph sz="half" idx="2"/>
          </p:nvPr>
        </p:nvSpPr>
        <p:spPr>
          <a:xfrm>
            <a:off x="457200" y="2502048"/>
            <a:ext cx="4040188" cy="359124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853134"/>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6" name="Marcador de contenido 5"/>
          <p:cNvSpPr>
            <a:spLocks noGrp="1"/>
          </p:cNvSpPr>
          <p:nvPr>
            <p:ph sz="quarter" idx="4"/>
          </p:nvPr>
        </p:nvSpPr>
        <p:spPr>
          <a:xfrm>
            <a:off x="4645025" y="2502048"/>
            <a:ext cx="4041775" cy="359124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60711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917848"/>
            <a:ext cx="8229600" cy="1143000"/>
          </a:xfrm>
          <a:prstGeom prst="rect">
            <a:avLst/>
          </a:prstGeom>
        </p:spPr>
        <p:txBody>
          <a:bodyPr vert="horz"/>
          <a:lstStyle/>
          <a:p>
            <a:r>
              <a:rPr lang="es-ES_tradnl" smtClean="0"/>
              <a:t>Clic para editar título</a:t>
            </a:r>
            <a:endParaRPr lang="es-ES"/>
          </a:p>
        </p:txBody>
      </p:sp>
    </p:spTree>
    <p:extLst>
      <p:ext uri="{BB962C8B-B14F-4D97-AF65-F5344CB8AC3E}">
        <p14:creationId xmlns:p14="http://schemas.microsoft.com/office/powerpoint/2010/main" val="10580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25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54782"/>
            <a:ext cx="3008313" cy="1162050"/>
          </a:xfrm>
          <a:prstGeom prst="rect">
            <a:avLst/>
          </a:prstGeom>
        </p:spPr>
        <p:txBody>
          <a:bodyPr vert="horz"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744239"/>
            <a:ext cx="5111750" cy="498901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67544" y="1988840"/>
            <a:ext cx="3008313" cy="3744416"/>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2667048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756791"/>
            <a:ext cx="5486400" cy="389634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Marcador de texto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4185989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n 2" descr="FONDO.ai"/>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n 1" descr="LOGO TEPJF_OK2011.wm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27988" y="5756275"/>
            <a:ext cx="865187"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2.ohchr.org/spanish/bodies/cmw/index.htm" TargetMode="External"/><Relationship Id="rId2" Type="http://schemas.openxmlformats.org/officeDocument/2006/relationships/hyperlink" Target="http://www2.ohchr.org/spanish/bodies/crc/index.htm" TargetMode="External"/><Relationship Id="rId1" Type="http://schemas.openxmlformats.org/officeDocument/2006/relationships/slideLayout" Target="../slideLayouts/slideLayout7.xml"/><Relationship Id="rId5" Type="http://schemas.openxmlformats.org/officeDocument/2006/relationships/hyperlink" Target="http://www.ohchr.org/EN/HRBodies/CED/Pages/CEDIndex.aspx" TargetMode="External"/><Relationship Id="rId4" Type="http://schemas.openxmlformats.org/officeDocument/2006/relationships/hyperlink" Target="http://www.ohchr.org/sp/HRbodies/crpd/Pages/CRPDindex.aspx" TargetMode="External"/></Relationships>
</file>

<file path=ppt/slides/_rels/slide13.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slide" Target="slide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p:cNvSpPr>
            <a:spLocks noChangeArrowheads="1"/>
          </p:cNvSpPr>
          <p:nvPr/>
        </p:nvSpPr>
        <p:spPr bwMode="auto">
          <a:xfrm>
            <a:off x="0" y="5773738"/>
            <a:ext cx="30607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s-MX" altLang="es-MX">
                <a:solidFill>
                  <a:srgbClr val="224E49"/>
                </a:solidFill>
              </a:rPr>
              <a:t>www.te.gob.mx</a:t>
            </a:r>
          </a:p>
          <a:p>
            <a:pPr algn="ctr" eaLnBrk="1" hangingPunct="1">
              <a:lnSpc>
                <a:spcPct val="90000"/>
              </a:lnSpc>
            </a:pPr>
            <a:r>
              <a:rPr lang="es-MX" altLang="es-MX">
                <a:solidFill>
                  <a:srgbClr val="224E49"/>
                </a:solidFill>
              </a:rPr>
              <a:t>www.te.gob.mx/ccje/</a:t>
            </a:r>
          </a:p>
        </p:txBody>
      </p:sp>
      <p:sp>
        <p:nvSpPr>
          <p:cNvPr id="4099" name="4 Rectángulo"/>
          <p:cNvSpPr>
            <a:spLocks noChangeArrowheads="1"/>
          </p:cNvSpPr>
          <p:nvPr/>
        </p:nvSpPr>
        <p:spPr bwMode="auto">
          <a:xfrm>
            <a:off x="539750" y="1531938"/>
            <a:ext cx="80645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pPr>
            <a:r>
              <a:rPr lang="es-MX" altLang="es-MX" sz="4800" b="1">
                <a:solidFill>
                  <a:srgbClr val="0E502B"/>
                </a:solidFill>
                <a:latin typeface="Helvetica Neue" charset="0"/>
              </a:rPr>
              <a:t>Derechos político-electorales de los pueblos y comunidades indígenas</a:t>
            </a:r>
          </a:p>
        </p:txBody>
      </p:sp>
      <p:sp>
        <p:nvSpPr>
          <p:cNvPr id="4100" name="CuadroTexto 1"/>
          <p:cNvSpPr txBox="1">
            <a:spLocks noChangeArrowheads="1"/>
          </p:cNvSpPr>
          <p:nvPr/>
        </p:nvSpPr>
        <p:spPr bwMode="auto">
          <a:xfrm>
            <a:off x="2663825" y="4233863"/>
            <a:ext cx="3816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MX" altLang="es-MX"/>
              <a:t>Marco Antonio Pérez De los Reyes</a:t>
            </a:r>
          </a:p>
          <a:p>
            <a:pPr algn="ctr"/>
            <a:r>
              <a:rPr lang="es-MX" altLang="es-MX"/>
              <a:t>Villahermosa, Tabasco</a:t>
            </a:r>
          </a:p>
          <a:p>
            <a:pPr algn="ctr"/>
            <a:endParaRPr lang="es-MX" altLang="es-MX"/>
          </a:p>
          <a:p>
            <a:pPr algn="ctr"/>
            <a:r>
              <a:rPr lang="es-MX" altLang="es-MX"/>
              <a:t>Junio,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1187450" y="765175"/>
            <a:ext cx="7777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800" b="1">
                <a:solidFill>
                  <a:srgbClr val="006600"/>
                </a:solidFill>
              </a:rPr>
              <a:t>Derechos político-electorales del ciudadano</a:t>
            </a:r>
            <a:endParaRPr lang="es-ES" altLang="es-MX" sz="2800" b="1">
              <a:solidFill>
                <a:srgbClr val="006600"/>
              </a:solidFill>
            </a:endParaRPr>
          </a:p>
        </p:txBody>
      </p:sp>
      <p:sp>
        <p:nvSpPr>
          <p:cNvPr id="20483" name="AutoShape 38"/>
          <p:cNvSpPr>
            <a:spLocks noChangeArrowheads="1"/>
          </p:cNvSpPr>
          <p:nvPr/>
        </p:nvSpPr>
        <p:spPr bwMode="auto">
          <a:xfrm>
            <a:off x="2555875" y="2306638"/>
            <a:ext cx="3960813" cy="657225"/>
          </a:xfrm>
          <a:prstGeom prst="roundRect">
            <a:avLst>
              <a:gd name="adj" fmla="val 16667"/>
            </a:avLst>
          </a:prstGeom>
          <a:solidFill>
            <a:schemeClr val="bg1">
              <a:lumMod val="50000"/>
              <a:alpha val="25098"/>
            </a:schemeClr>
          </a:solidFill>
          <a:ln w="12700" algn="ctr">
            <a:solidFill>
              <a:schemeClr val="bg2"/>
            </a:solidFill>
            <a:round/>
            <a:headEnd/>
            <a:tailEnd/>
          </a:ln>
        </p:spPr>
        <p:txBody>
          <a:bodyPr lIns="90000" tIns="46800" rIns="90000" bIns="46800" anchor="ctr">
            <a:spAutoFit/>
          </a:bodyPr>
          <a:lstStyle/>
          <a:p>
            <a:pPr eaLnBrk="1" hangingPunct="1">
              <a:lnSpc>
                <a:spcPct val="90000"/>
              </a:lnSpc>
              <a:spcBef>
                <a:spcPct val="50000"/>
              </a:spcBef>
              <a:buFont typeface="Wingdings" pitchFamily="2" charset="2"/>
              <a:buNone/>
              <a:defRPr/>
            </a:pPr>
            <a:r>
              <a:rPr lang="es-ES">
                <a:ea typeface="MS PGothic" pitchFamily="34" charset="-128"/>
                <a:cs typeface="Arial" pitchFamily="34" charset="0"/>
              </a:rPr>
              <a:t>Ser votado para todos los cargos de elección popular</a:t>
            </a:r>
            <a:endParaRPr lang="es-ES" sz="1600">
              <a:ea typeface="MS PGothic" pitchFamily="34" charset="-128"/>
              <a:cs typeface="Arial" pitchFamily="34" charset="0"/>
            </a:endParaRPr>
          </a:p>
        </p:txBody>
      </p:sp>
      <p:sp>
        <p:nvSpPr>
          <p:cNvPr id="20484" name="AutoShape 39"/>
          <p:cNvSpPr>
            <a:spLocks noChangeArrowheads="1"/>
          </p:cNvSpPr>
          <p:nvPr/>
        </p:nvSpPr>
        <p:spPr bwMode="auto">
          <a:xfrm>
            <a:off x="2555875" y="1484313"/>
            <a:ext cx="3960813" cy="576262"/>
          </a:xfrm>
          <a:prstGeom prst="roundRect">
            <a:avLst>
              <a:gd name="adj" fmla="val 16667"/>
            </a:avLst>
          </a:prstGeom>
          <a:solidFill>
            <a:schemeClr val="bg1">
              <a:lumMod val="50000"/>
              <a:alpha val="25098"/>
            </a:schemeClr>
          </a:solidFill>
          <a:ln w="12700" algn="ctr">
            <a:solidFill>
              <a:schemeClr val="bg2"/>
            </a:solidFill>
            <a:round/>
            <a:headEnd/>
            <a:tailEnd/>
          </a:ln>
        </p:spPr>
        <p:txBody>
          <a:bodyPr lIns="90000" tIns="46800" rIns="90000" bIns="46800" anchor="ctr"/>
          <a:lstStyle/>
          <a:p>
            <a:pPr eaLnBrk="1" hangingPunct="1">
              <a:lnSpc>
                <a:spcPct val="90000"/>
              </a:lnSpc>
              <a:spcBef>
                <a:spcPct val="50000"/>
              </a:spcBef>
              <a:buFont typeface="Wingdings" pitchFamily="2" charset="2"/>
              <a:buNone/>
              <a:defRPr/>
            </a:pPr>
            <a:r>
              <a:rPr lang="es-ES">
                <a:ea typeface="MS PGothic" pitchFamily="34" charset="-128"/>
                <a:cs typeface="Arial" pitchFamily="34" charset="0"/>
              </a:rPr>
              <a:t>Votar en las elecciones populares</a:t>
            </a:r>
            <a:endParaRPr lang="es-ES" sz="500">
              <a:ea typeface="MS PGothic" pitchFamily="34" charset="-128"/>
              <a:cs typeface="Arial" pitchFamily="34" charset="0"/>
            </a:endParaRPr>
          </a:p>
        </p:txBody>
      </p:sp>
      <p:sp>
        <p:nvSpPr>
          <p:cNvPr id="20485" name="AutoShape 38"/>
          <p:cNvSpPr>
            <a:spLocks noChangeArrowheads="1"/>
          </p:cNvSpPr>
          <p:nvPr/>
        </p:nvSpPr>
        <p:spPr bwMode="auto">
          <a:xfrm>
            <a:off x="2555875" y="3244850"/>
            <a:ext cx="3960813" cy="657225"/>
          </a:xfrm>
          <a:prstGeom prst="roundRect">
            <a:avLst>
              <a:gd name="adj" fmla="val 16667"/>
            </a:avLst>
          </a:prstGeom>
          <a:solidFill>
            <a:schemeClr val="bg1">
              <a:lumMod val="50000"/>
              <a:alpha val="25098"/>
            </a:schemeClr>
          </a:solidFill>
          <a:ln w="12700" algn="ctr">
            <a:solidFill>
              <a:schemeClr val="bg2"/>
            </a:solidFill>
            <a:round/>
            <a:headEnd/>
            <a:tailEnd/>
          </a:ln>
        </p:spPr>
        <p:txBody>
          <a:bodyPr lIns="90000" tIns="46800" rIns="90000" bIns="46800" anchor="ctr">
            <a:spAutoFit/>
          </a:bodyPr>
          <a:lstStyle/>
          <a:p>
            <a:pPr algn="just" eaLnBrk="1" hangingPunct="1">
              <a:lnSpc>
                <a:spcPct val="90000"/>
              </a:lnSpc>
              <a:spcBef>
                <a:spcPct val="50000"/>
              </a:spcBef>
              <a:buFont typeface="Wingdings" pitchFamily="2" charset="2"/>
              <a:buNone/>
              <a:defRPr/>
            </a:pPr>
            <a:r>
              <a:rPr lang="es-ES" dirty="0">
                <a:ea typeface="MS PGothic" pitchFamily="34" charset="-128"/>
                <a:cs typeface="Arial" pitchFamily="34" charset="0"/>
              </a:rPr>
              <a:t>Asociación libre e individual para tomar parte en los asuntos políticos</a:t>
            </a:r>
            <a:endParaRPr lang="es-ES" sz="1600" dirty="0">
              <a:ea typeface="MS PGothic" pitchFamily="34" charset="-128"/>
              <a:cs typeface="Arial" pitchFamily="34" charset="0"/>
            </a:endParaRPr>
          </a:p>
        </p:txBody>
      </p:sp>
      <p:sp>
        <p:nvSpPr>
          <p:cNvPr id="20486" name="AutoShape 38"/>
          <p:cNvSpPr>
            <a:spLocks noChangeArrowheads="1"/>
          </p:cNvSpPr>
          <p:nvPr/>
        </p:nvSpPr>
        <p:spPr bwMode="auto">
          <a:xfrm>
            <a:off x="2555875" y="4148138"/>
            <a:ext cx="3960813" cy="720725"/>
          </a:xfrm>
          <a:prstGeom prst="roundRect">
            <a:avLst>
              <a:gd name="adj" fmla="val 16667"/>
            </a:avLst>
          </a:prstGeom>
          <a:solidFill>
            <a:schemeClr val="bg1">
              <a:lumMod val="50000"/>
              <a:alpha val="25098"/>
            </a:schemeClr>
          </a:solidFill>
          <a:ln w="12700" algn="ctr">
            <a:solidFill>
              <a:schemeClr val="bg2"/>
            </a:solidFill>
            <a:round/>
            <a:headEnd/>
            <a:tailEnd/>
          </a:ln>
        </p:spPr>
        <p:txBody>
          <a:bodyPr lIns="90000" tIns="46800" rIns="90000" bIns="46800" anchor="ctr"/>
          <a:lstStyle/>
          <a:p>
            <a:pPr algn="just" eaLnBrk="1" hangingPunct="1">
              <a:lnSpc>
                <a:spcPct val="90000"/>
              </a:lnSpc>
              <a:spcBef>
                <a:spcPct val="50000"/>
              </a:spcBef>
              <a:buFont typeface="Wingdings" pitchFamily="2" charset="2"/>
              <a:buNone/>
              <a:defRPr/>
            </a:pPr>
            <a:r>
              <a:rPr lang="es-MX" dirty="0">
                <a:ea typeface="MS PGothic" pitchFamily="34" charset="-128"/>
                <a:cs typeface="Arial" pitchFamily="34" charset="0"/>
              </a:rPr>
              <a:t>Poder ser nombrado para cualquier empleo o comisión del servicio publico</a:t>
            </a:r>
            <a:endParaRPr lang="es-ES" sz="1600" dirty="0">
              <a:ea typeface="MS PGothic" pitchFamily="34" charset="-128"/>
              <a:cs typeface="Arial" pitchFamily="34" charset="0"/>
            </a:endParaRPr>
          </a:p>
        </p:txBody>
      </p:sp>
      <p:sp>
        <p:nvSpPr>
          <p:cNvPr id="17415" name="5 CuadroTexto"/>
          <p:cNvSpPr txBox="1">
            <a:spLocks noChangeArrowheads="1"/>
          </p:cNvSpPr>
          <p:nvPr/>
        </p:nvSpPr>
        <p:spPr bwMode="auto">
          <a:xfrm>
            <a:off x="2339975" y="5084763"/>
            <a:ext cx="424815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50000"/>
              </a:spcBef>
              <a:buFont typeface="Wingdings" panose="05000000000000000000" pitchFamily="2" charset="2"/>
              <a:buNone/>
            </a:pPr>
            <a:r>
              <a:rPr lang="es-MX" altLang="es-MX" sz="1400" i="1">
                <a:solidFill>
                  <a:srgbClr val="006600"/>
                </a:solidFill>
              </a:rPr>
              <a:t>Artículos 35, fracciones I, II, III y VI; 41, base VI; 99, fracción V, de la CPEUM; y 79.2 de la LGSMIME</a:t>
            </a:r>
          </a:p>
          <a:p>
            <a:pPr algn="r" eaLnBrk="1" hangingPunct="1">
              <a:lnSpc>
                <a:spcPct val="90000"/>
              </a:lnSpc>
              <a:spcBef>
                <a:spcPct val="50000"/>
              </a:spcBef>
              <a:buFont typeface="Wingdings" panose="05000000000000000000" pitchFamily="2" charset="2"/>
              <a:buNone/>
            </a:pPr>
            <a:r>
              <a:rPr lang="es-MX" altLang="es-MX" sz="1400" i="1">
                <a:solidFill>
                  <a:srgbClr val="006600"/>
                </a:solidFill>
              </a:rPr>
              <a:t>Ver Tesis XXII/2007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Rectángulo"/>
          <p:cNvSpPr>
            <a:spLocks noChangeArrowheads="1"/>
          </p:cNvSpPr>
          <p:nvPr/>
        </p:nvSpPr>
        <p:spPr bwMode="auto">
          <a:xfrm>
            <a:off x="250825" y="2060575"/>
            <a:ext cx="86423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s-ES" altLang="es-MX" sz="4800" b="1">
                <a:solidFill>
                  <a:srgbClr val="0E502B"/>
                </a:solidFill>
                <a:latin typeface="Helvetica Neue" charset="0"/>
              </a:rPr>
              <a:t> </a:t>
            </a:r>
            <a:r>
              <a:rPr lang="es-ES" altLang="es-MX" sz="3600" b="1">
                <a:solidFill>
                  <a:srgbClr val="0E502B"/>
                </a:solidFill>
                <a:latin typeface="Helvetica Neue" charset="0"/>
              </a:rPr>
              <a:t>Marco normativo de los derechos político-electorales indígenas</a:t>
            </a:r>
            <a:endParaRPr lang="es-MX" altLang="es-MX" sz="3600" b="1">
              <a:solidFill>
                <a:srgbClr val="0E502B"/>
              </a:solidFill>
              <a:latin typeface="Helvetica Neue"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CuadroTexto"/>
          <p:cNvSpPr txBox="1">
            <a:spLocks noChangeArrowheads="1"/>
          </p:cNvSpPr>
          <p:nvPr/>
        </p:nvSpPr>
        <p:spPr bwMode="auto">
          <a:xfrm>
            <a:off x="2268538" y="908050"/>
            <a:ext cx="5133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b="1"/>
              <a:t>Sistema Universal de los Derechos Humanos</a:t>
            </a:r>
          </a:p>
        </p:txBody>
      </p:sp>
      <p:sp>
        <p:nvSpPr>
          <p:cNvPr id="20483" name="Rectangle 1"/>
          <p:cNvSpPr>
            <a:spLocks noChangeArrowheads="1"/>
          </p:cNvSpPr>
          <p:nvPr/>
        </p:nvSpPr>
        <p:spPr bwMode="auto">
          <a:xfrm>
            <a:off x="250825" y="1412875"/>
            <a:ext cx="86423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buFont typeface="Wingdings" panose="05000000000000000000" pitchFamily="2" charset="2"/>
              <a:buChar char="q"/>
            </a:pPr>
            <a:r>
              <a:rPr lang="es-MX" altLang="es-MX" b="1"/>
              <a:t> Declaración Universal de Derechos humanos </a:t>
            </a:r>
            <a:r>
              <a:rPr lang="es-MX" altLang="es-MX"/>
              <a:t>.  </a:t>
            </a:r>
          </a:p>
          <a:p>
            <a:pPr algn="just">
              <a:buFont typeface="Wingdings" panose="05000000000000000000" pitchFamily="2" charset="2"/>
              <a:buChar char="q"/>
            </a:pPr>
            <a:r>
              <a:rPr lang="es-MX" altLang="es-MX"/>
              <a:t>Los Tratados Universales de derechos humanos: </a:t>
            </a:r>
            <a:r>
              <a:rPr lang="es-MX" altLang="es-MX" b="1"/>
              <a:t>Pacto internacional de Derechos Civiles y Políticos,</a:t>
            </a:r>
            <a:r>
              <a:rPr lang="es-MX" altLang="es-MX"/>
              <a:t> Pacto Internacional de Derechos Económicos, Sociales y Culturales</a:t>
            </a:r>
          </a:p>
          <a:p>
            <a:pPr algn="just">
              <a:buFont typeface="Wingdings" panose="05000000000000000000" pitchFamily="2" charset="2"/>
              <a:buChar char="q"/>
            </a:pPr>
            <a:r>
              <a:rPr lang="es-MX" altLang="es-MX"/>
              <a:t>Instrumentos sobre derechos humanos dedicados a derechos o principios específicos o de derechos de determinados sectores de la sociedad humana (niños, indígenas, mujeres, etcétera)</a:t>
            </a:r>
          </a:p>
        </p:txBody>
      </p:sp>
      <p:sp>
        <p:nvSpPr>
          <p:cNvPr id="20485" name="Rectangle 2"/>
          <p:cNvSpPr>
            <a:spLocks noChangeArrowheads="1"/>
          </p:cNvSpPr>
          <p:nvPr/>
        </p:nvSpPr>
        <p:spPr bwMode="auto">
          <a:xfrm>
            <a:off x="179388" y="3554413"/>
            <a:ext cx="8713787" cy="2800350"/>
          </a:xfrm>
          <a:prstGeom prst="rect">
            <a:avLst/>
          </a:prstGeom>
          <a:solidFill>
            <a:schemeClr val="accent3">
              <a:lumMod val="20000"/>
              <a:lumOff val="80000"/>
            </a:schemeClr>
          </a:solidFill>
          <a:ln w="9525">
            <a:noFill/>
            <a:miter lim="800000"/>
            <a:headEnd/>
            <a:tailEnd/>
          </a:ln>
        </p:spPr>
        <p:txBody>
          <a:bodyPr anchor="ctr">
            <a:spAutoFit/>
          </a:bodyPr>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just">
              <a:defRPr/>
            </a:pPr>
            <a:r>
              <a:rPr lang="es-MX" altLang="es-MX" sz="1600" b="1" smtClean="0">
                <a:ea typeface="Calibri" pitchFamily="-84" charset="0"/>
              </a:rPr>
              <a:t>Alto comisionado de los Derechos Humanos</a:t>
            </a:r>
          </a:p>
          <a:p>
            <a:pPr algn="just">
              <a:buFontTx/>
              <a:buChar char="•"/>
              <a:defRPr/>
            </a:pPr>
            <a:r>
              <a:rPr lang="es-MX" altLang="es-MX" sz="1600" i="1" smtClean="0">
                <a:ea typeface="Calibri" pitchFamily="-84" charset="0"/>
              </a:rPr>
              <a:t>Comité de Derechos Humanos (CCPR). </a:t>
            </a:r>
            <a:endParaRPr lang="es-MX" altLang="es-MX" sz="1600" smtClean="0">
              <a:ea typeface="Calibri" pitchFamily="-84" charset="0"/>
            </a:endParaRPr>
          </a:p>
          <a:p>
            <a:pPr algn="just">
              <a:buFontTx/>
              <a:buChar char="•"/>
              <a:defRPr/>
            </a:pPr>
            <a:r>
              <a:rPr lang="es-MX" altLang="es-MX" sz="1600" i="1" smtClean="0">
                <a:ea typeface="Calibri" pitchFamily="-84" charset="0"/>
              </a:rPr>
              <a:t>Comité para la Eliminación de la Discriminación Racial (CERD). </a:t>
            </a:r>
            <a:endParaRPr lang="es-MX" altLang="es-MX" sz="1600" smtClean="0">
              <a:ea typeface="Calibri" pitchFamily="-84" charset="0"/>
            </a:endParaRPr>
          </a:p>
          <a:p>
            <a:pPr algn="just">
              <a:buFontTx/>
              <a:buChar char="•"/>
              <a:defRPr/>
            </a:pPr>
            <a:r>
              <a:rPr lang="es-MX" altLang="es-MX" sz="1600" i="1" smtClean="0">
                <a:ea typeface="Calibri" pitchFamily="-84" charset="0"/>
              </a:rPr>
              <a:t>Comité para la Eliminación de la Discriminación contra la Mujer (CEDAW). </a:t>
            </a:r>
            <a:endParaRPr lang="es-MX" altLang="es-MX" sz="1600" smtClean="0">
              <a:ea typeface="Calibri" pitchFamily="-84" charset="0"/>
            </a:endParaRPr>
          </a:p>
          <a:p>
            <a:pPr algn="just">
              <a:buFontTx/>
              <a:buChar char="•"/>
              <a:defRPr/>
            </a:pPr>
            <a:r>
              <a:rPr lang="es-MX" altLang="es-MX" sz="1600" i="1" smtClean="0">
                <a:ea typeface="Calibri" pitchFamily="-84" charset="0"/>
              </a:rPr>
              <a:t>Comité  de Derechos Económicos, Sociales y Culturales (CESCR).</a:t>
            </a:r>
            <a:r>
              <a:rPr lang="es-MX" altLang="es-MX" sz="1600" smtClean="0">
                <a:ea typeface="Calibri" pitchFamily="-84" charset="0"/>
              </a:rPr>
              <a:t> Comité contra la Tortura (CAT).</a:t>
            </a:r>
          </a:p>
          <a:p>
            <a:pPr algn="just">
              <a:buFontTx/>
              <a:buChar char="•"/>
              <a:defRPr/>
            </a:pPr>
            <a:r>
              <a:rPr lang="es-MX" altLang="es-MX" sz="1600" smtClean="0">
                <a:solidFill>
                  <a:srgbClr val="7F7F7F"/>
                </a:solidFill>
                <a:ea typeface="Calibri" pitchFamily="-84" charset="0"/>
                <a:hlinkClick r:id="rId2" tooltip="El CMW supervisa la puesta en práctica de&#10;la convención internacional sobre las derechas de todas las &#10;trabajadores emigrantes y miembros de su Familes por sus partidos de &#10;los estados."/>
              </a:rPr>
              <a:t>Comité de los Derechos del Niño (CRC)</a:t>
            </a:r>
            <a:r>
              <a:rPr lang="es-MX" altLang="es-MX" sz="1600" smtClean="0">
                <a:solidFill>
                  <a:srgbClr val="7F7F7F"/>
                </a:solidFill>
                <a:ea typeface="Calibri" pitchFamily="-84" charset="0"/>
              </a:rPr>
              <a:t> </a:t>
            </a:r>
          </a:p>
          <a:p>
            <a:pPr algn="just">
              <a:buFontTx/>
              <a:buChar char="•"/>
              <a:defRPr/>
            </a:pPr>
            <a:r>
              <a:rPr lang="es-MX" altLang="es-MX" sz="1600" smtClean="0">
                <a:solidFill>
                  <a:srgbClr val="7F7F7F"/>
                </a:solidFill>
                <a:ea typeface="Calibri" pitchFamily="-84" charset="0"/>
                <a:hlinkClick r:id="rId3"/>
              </a:rPr>
              <a:t>Comité para la Protección de los Derechos de todos los Trabajadores Migratorios y de sus Familiares (CMW)</a:t>
            </a:r>
            <a:r>
              <a:rPr lang="es-MX" altLang="es-MX" sz="1600" smtClean="0">
                <a:solidFill>
                  <a:srgbClr val="7F7F7F"/>
                </a:solidFill>
                <a:ea typeface="Calibri" pitchFamily="-84" charset="0"/>
              </a:rPr>
              <a:t> </a:t>
            </a:r>
          </a:p>
          <a:p>
            <a:pPr algn="just">
              <a:buFontTx/>
              <a:buChar char="•"/>
              <a:defRPr/>
            </a:pPr>
            <a:r>
              <a:rPr lang="es-MX" altLang="es-MX" sz="1600" smtClean="0">
                <a:solidFill>
                  <a:srgbClr val="7F7F7F"/>
                </a:solidFill>
                <a:ea typeface="Calibri" pitchFamily="-84" charset="0"/>
                <a:hlinkClick r:id="rId4"/>
              </a:rPr>
              <a:t>Comité sobre los derechos de las personas con discapacidad</a:t>
            </a:r>
            <a:r>
              <a:rPr lang="es-MX" altLang="es-MX" sz="1600" smtClean="0">
                <a:solidFill>
                  <a:srgbClr val="7F7F7F"/>
                </a:solidFill>
                <a:ea typeface="Calibri" pitchFamily="-84" charset="0"/>
              </a:rPr>
              <a:t> (CRPD)</a:t>
            </a:r>
          </a:p>
          <a:p>
            <a:pPr algn="just">
              <a:buFontTx/>
              <a:buChar char="•"/>
              <a:defRPr/>
            </a:pPr>
            <a:r>
              <a:rPr lang="es-MX" altLang="es-MX" sz="1600" smtClean="0">
                <a:solidFill>
                  <a:srgbClr val="7F7F7F"/>
                </a:solidFill>
                <a:ea typeface="Calibri" pitchFamily="-84" charset="0"/>
                <a:hlinkClick r:id="rId5"/>
              </a:rPr>
              <a:t>Comité contra las Desapariciones Forzadas</a:t>
            </a:r>
            <a:r>
              <a:rPr lang="es-MX" altLang="es-MX" sz="1600" smtClean="0">
                <a:solidFill>
                  <a:srgbClr val="7F7F7F"/>
                </a:solidFill>
                <a:ea typeface="Calibri" pitchFamily="-84" charset="0"/>
              </a:rPr>
              <a:t> </a:t>
            </a:r>
            <a:r>
              <a:rPr lang="es-MX" altLang="es-MX" sz="1600" smtClean="0">
                <a:ea typeface="Calibri" pitchFamily="-84" charset="0"/>
              </a:rPr>
              <a:t>(CED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4">
            <a:hlinkClick r:id="rId2" action="ppaction://hlinksldjump"/>
          </p:cNvPr>
          <p:cNvSpPr>
            <a:spLocks noChangeArrowheads="1"/>
          </p:cNvSpPr>
          <p:nvPr/>
        </p:nvSpPr>
        <p:spPr bwMode="auto">
          <a:xfrm>
            <a:off x="130175" y="1196975"/>
            <a:ext cx="8820150" cy="6540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marL="266700" indent="-2667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Clr>
                <a:srgbClr val="006600"/>
              </a:buClr>
              <a:buSzPct val="95000"/>
              <a:buFont typeface="Wingdings" panose="05000000000000000000" pitchFamily="2" charset="2"/>
              <a:buChar char="q"/>
            </a:pPr>
            <a:r>
              <a:rPr lang="es-MX" altLang="es-MX" b="1"/>
              <a:t>Declaración de las Naciones Unidas sobre los Derechos de los Pueblos Indígenas.</a:t>
            </a:r>
            <a:endParaRPr lang="es-ES" altLang="es-MX" b="1"/>
          </a:p>
        </p:txBody>
      </p:sp>
      <p:sp>
        <p:nvSpPr>
          <p:cNvPr id="3" name="16 CuadroTexto"/>
          <p:cNvSpPr txBox="1">
            <a:spLocks noChangeArrowheads="1"/>
          </p:cNvSpPr>
          <p:nvPr/>
        </p:nvSpPr>
        <p:spPr bwMode="auto">
          <a:xfrm>
            <a:off x="144463" y="1987550"/>
            <a:ext cx="8642350" cy="1531938"/>
          </a:xfrm>
          <a:prstGeom prst="rect">
            <a:avLst/>
          </a:prstGeom>
          <a:noFill/>
          <a:ln w="19050">
            <a:solidFill>
              <a:srgbClr val="006600"/>
            </a:solidFill>
            <a:miter lim="800000"/>
            <a:headEnd/>
            <a:tailEnd/>
          </a:ln>
        </p:spPr>
        <p:txBody>
          <a:bodyPr>
            <a:spAutoFit/>
          </a:bodyPr>
          <a:lstStyle/>
          <a:p>
            <a:pPr marL="180975" indent="-180975" algn="just" eaLnBrk="1" hangingPunct="1">
              <a:lnSpc>
                <a:spcPct val="90000"/>
              </a:lnSpc>
              <a:spcBef>
                <a:spcPct val="50000"/>
              </a:spcBef>
              <a:buClr>
                <a:schemeClr val="accent4">
                  <a:lumMod val="50000"/>
                </a:schemeClr>
              </a:buClr>
              <a:buSzPct val="129000"/>
              <a:buFont typeface="Arial" pitchFamily="34" charset="0"/>
              <a:buChar char="•"/>
              <a:defRPr/>
            </a:pPr>
            <a:r>
              <a:rPr lang="es-MX" sz="1700" dirty="0">
                <a:ea typeface="MS PGothic" pitchFamily="34" charset="-128"/>
                <a:cs typeface="Arial" pitchFamily="34" charset="0"/>
              </a:rPr>
              <a:t>Tienen derecho a la libre determinación. </a:t>
            </a:r>
          </a:p>
          <a:p>
            <a:pPr marL="180975" indent="-180975" algn="just" eaLnBrk="1" hangingPunct="1">
              <a:lnSpc>
                <a:spcPct val="90000"/>
              </a:lnSpc>
              <a:spcBef>
                <a:spcPct val="50000"/>
              </a:spcBef>
              <a:buClr>
                <a:schemeClr val="accent4">
                  <a:lumMod val="50000"/>
                </a:schemeClr>
              </a:buClr>
              <a:buSzPct val="129000"/>
              <a:buFont typeface="Arial" pitchFamily="34" charset="0"/>
              <a:buChar char="•"/>
              <a:defRPr/>
            </a:pPr>
            <a:r>
              <a:rPr lang="es-MX" sz="1700" dirty="0">
                <a:ea typeface="MS PGothic" pitchFamily="34" charset="-128"/>
                <a:cs typeface="Arial" pitchFamily="34" charset="0"/>
              </a:rPr>
              <a:t>Determinan libremente su condición política y persiguen libremente su desarrollo económico, social y cultural</a:t>
            </a:r>
          </a:p>
          <a:p>
            <a:pPr marL="180975" indent="-180975" algn="just" eaLnBrk="1" hangingPunct="1">
              <a:lnSpc>
                <a:spcPct val="90000"/>
              </a:lnSpc>
              <a:spcBef>
                <a:spcPct val="50000"/>
              </a:spcBef>
              <a:buClr>
                <a:schemeClr val="accent4">
                  <a:lumMod val="50000"/>
                </a:schemeClr>
              </a:buClr>
              <a:buSzPct val="129000"/>
              <a:buFont typeface="Arial" pitchFamily="34" charset="0"/>
              <a:buChar char="•"/>
              <a:defRPr/>
            </a:pPr>
            <a:r>
              <a:rPr lang="es-MX" sz="1700" dirty="0">
                <a:ea typeface="MS PGothic" pitchFamily="34" charset="-128"/>
                <a:cs typeface="Arial" pitchFamily="34" charset="0"/>
              </a:rPr>
              <a:t>Tienen derecho a la autonomía o el autogobierno en las cuestiones relacionadas con sus asuntos internos y locales. </a:t>
            </a:r>
          </a:p>
        </p:txBody>
      </p:sp>
      <p:sp>
        <p:nvSpPr>
          <p:cNvPr id="21508" name="3 Rectángulo"/>
          <p:cNvSpPr>
            <a:spLocks noChangeArrowheads="1"/>
          </p:cNvSpPr>
          <p:nvPr/>
        </p:nvSpPr>
        <p:spPr bwMode="auto">
          <a:xfrm>
            <a:off x="482600" y="3789363"/>
            <a:ext cx="79216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Clr>
                <a:srgbClr val="006600"/>
              </a:buClr>
              <a:buSzPct val="95000"/>
              <a:buFont typeface="Wingdings" panose="05000000000000000000" pitchFamily="2" charset="2"/>
              <a:buChar char="q"/>
            </a:pPr>
            <a:r>
              <a:rPr lang="es-MX" altLang="es-MX" b="1"/>
              <a:t>Convenio No. 169 de la OIT sobre pueblos indígenas y tribales en países independientes. </a:t>
            </a:r>
            <a:endParaRPr lang="es-MX" altLang="es-MX" b="1" i="1"/>
          </a:p>
        </p:txBody>
      </p:sp>
      <p:sp>
        <p:nvSpPr>
          <p:cNvPr id="5" name="16 CuadroTexto"/>
          <p:cNvSpPr txBox="1">
            <a:spLocks noChangeArrowheads="1"/>
          </p:cNvSpPr>
          <p:nvPr/>
        </p:nvSpPr>
        <p:spPr bwMode="auto">
          <a:xfrm>
            <a:off x="192088" y="4462463"/>
            <a:ext cx="8642350" cy="1531937"/>
          </a:xfrm>
          <a:prstGeom prst="rect">
            <a:avLst/>
          </a:prstGeom>
          <a:noFill/>
          <a:ln w="19050">
            <a:solidFill>
              <a:srgbClr val="006600"/>
            </a:solidFill>
            <a:miter lim="800000"/>
            <a:headEnd/>
            <a:tailEnd/>
          </a:ln>
        </p:spPr>
        <p:txBody>
          <a:bodyPr>
            <a:spAutoFit/>
          </a:bodyPr>
          <a:lstStyle/>
          <a:p>
            <a:pPr marL="180975" indent="-180975" algn="just" eaLnBrk="1" hangingPunct="1">
              <a:lnSpc>
                <a:spcPct val="90000"/>
              </a:lnSpc>
              <a:spcBef>
                <a:spcPct val="50000"/>
              </a:spcBef>
              <a:buClr>
                <a:schemeClr val="accent4">
                  <a:lumMod val="50000"/>
                </a:schemeClr>
              </a:buClr>
              <a:buSzPct val="129000"/>
              <a:buFont typeface="Arial" pitchFamily="34" charset="0"/>
              <a:buChar char="•"/>
              <a:defRPr/>
            </a:pPr>
            <a:r>
              <a:rPr lang="es-MX" sz="1700" dirty="0">
                <a:ea typeface="MS PGothic" pitchFamily="34" charset="-128"/>
                <a:cs typeface="Arial" pitchFamily="34" charset="0"/>
              </a:rPr>
              <a:t>Tienen derecho a la libre determinación. </a:t>
            </a:r>
          </a:p>
          <a:p>
            <a:pPr marL="180975" indent="-180975" algn="just" eaLnBrk="1" hangingPunct="1">
              <a:lnSpc>
                <a:spcPct val="90000"/>
              </a:lnSpc>
              <a:spcBef>
                <a:spcPct val="50000"/>
              </a:spcBef>
              <a:buClr>
                <a:schemeClr val="accent4">
                  <a:lumMod val="50000"/>
                </a:schemeClr>
              </a:buClr>
              <a:buSzPct val="129000"/>
              <a:buFont typeface="Arial" pitchFamily="34" charset="0"/>
              <a:buChar char="•"/>
              <a:defRPr/>
            </a:pPr>
            <a:r>
              <a:rPr lang="es-MX" sz="1700" dirty="0">
                <a:ea typeface="MS PGothic" pitchFamily="34" charset="-128"/>
                <a:cs typeface="Arial" pitchFamily="34" charset="0"/>
              </a:rPr>
              <a:t>Determinan libremente su condición política y persiguen libremente su desarrollo económico, social y cultural</a:t>
            </a:r>
          </a:p>
          <a:p>
            <a:pPr marL="180975" indent="-180975" algn="just" eaLnBrk="1" hangingPunct="1">
              <a:lnSpc>
                <a:spcPct val="90000"/>
              </a:lnSpc>
              <a:spcBef>
                <a:spcPct val="50000"/>
              </a:spcBef>
              <a:buClr>
                <a:schemeClr val="accent4">
                  <a:lumMod val="50000"/>
                </a:schemeClr>
              </a:buClr>
              <a:buSzPct val="129000"/>
              <a:buFont typeface="Arial" pitchFamily="34" charset="0"/>
              <a:buChar char="•"/>
              <a:defRPr/>
            </a:pPr>
            <a:r>
              <a:rPr lang="es-MX" sz="1700" dirty="0">
                <a:ea typeface="MS PGothic" pitchFamily="34" charset="-128"/>
                <a:cs typeface="Arial" pitchFamily="34" charset="0"/>
              </a:rPr>
              <a:t>Tienen derecho a la autonomía o el autogobierno en las cuestiones relacionadas con sus asuntos internos y locales. </a:t>
            </a:r>
          </a:p>
        </p:txBody>
      </p:sp>
      <p:sp>
        <p:nvSpPr>
          <p:cNvPr id="21510" name="15 Rectángulo"/>
          <p:cNvSpPr>
            <a:spLocks noChangeArrowheads="1"/>
          </p:cNvSpPr>
          <p:nvPr/>
        </p:nvSpPr>
        <p:spPr bwMode="auto">
          <a:xfrm>
            <a:off x="6748463" y="3519488"/>
            <a:ext cx="1438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50000"/>
              </a:spcBef>
              <a:buFont typeface="Wingdings" panose="05000000000000000000" pitchFamily="2" charset="2"/>
              <a:buNone/>
            </a:pPr>
            <a:r>
              <a:rPr lang="es-MX" altLang="es-MX" sz="1400">
                <a:solidFill>
                  <a:srgbClr val="006600"/>
                </a:solidFill>
              </a:rPr>
              <a:t>(</a:t>
            </a:r>
            <a:r>
              <a:rPr lang="es-MX" altLang="es-MX" sz="1400" i="1">
                <a:solidFill>
                  <a:srgbClr val="006600"/>
                </a:solidFill>
              </a:rPr>
              <a:t>Artículos 3 y 4)</a:t>
            </a:r>
            <a:endParaRPr lang="es-MX" altLang="es-MX" sz="1400">
              <a:solidFill>
                <a:srgbClr val="006600"/>
              </a:solidFill>
            </a:endParaRPr>
          </a:p>
        </p:txBody>
      </p:sp>
      <p:sp>
        <p:nvSpPr>
          <p:cNvPr id="21511" name="17 Rectángulo"/>
          <p:cNvSpPr>
            <a:spLocks noChangeArrowheads="1"/>
          </p:cNvSpPr>
          <p:nvPr/>
        </p:nvSpPr>
        <p:spPr bwMode="auto">
          <a:xfrm>
            <a:off x="6262688" y="6092825"/>
            <a:ext cx="19446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50000"/>
              </a:spcBef>
              <a:buFont typeface="Wingdings" panose="05000000000000000000" pitchFamily="2" charset="2"/>
              <a:buNone/>
            </a:pPr>
            <a:r>
              <a:rPr lang="es-MX" altLang="es-MX" sz="1400" i="1">
                <a:solidFill>
                  <a:srgbClr val="006600"/>
                </a:solidFill>
              </a:rPr>
              <a:t>(Artículos 4, 5 y 8)</a:t>
            </a:r>
          </a:p>
        </p:txBody>
      </p:sp>
      <p:sp>
        <p:nvSpPr>
          <p:cNvPr id="21512" name="10 CuadroTexto"/>
          <p:cNvSpPr txBox="1">
            <a:spLocks noChangeArrowheads="1"/>
          </p:cNvSpPr>
          <p:nvPr/>
        </p:nvSpPr>
        <p:spPr bwMode="auto">
          <a:xfrm>
            <a:off x="4394200" y="765175"/>
            <a:ext cx="4392613" cy="368300"/>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s-MX" b="1"/>
              <a:t>Sistema Universal: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1 Rectángulo"/>
          <p:cNvSpPr>
            <a:spLocks noChangeArrowheads="1"/>
          </p:cNvSpPr>
          <p:nvPr/>
        </p:nvSpPr>
        <p:spPr bwMode="auto">
          <a:xfrm>
            <a:off x="539750" y="1739900"/>
            <a:ext cx="6840538" cy="728663"/>
          </a:xfrm>
          <a:prstGeom prst="rect">
            <a:avLst/>
          </a:prstGeom>
          <a:noFill/>
          <a:ln w="9525">
            <a:noFill/>
            <a:miter lim="800000"/>
            <a:headEnd/>
            <a:tailEnd/>
          </a:ln>
        </p:spPr>
        <p:txBody>
          <a:bodyPr>
            <a:spAutoFit/>
          </a:bodyPr>
          <a:lstStyle/>
          <a:p>
            <a:pPr marL="266700" indent="-266700" eaLnBrk="1" hangingPunct="1">
              <a:lnSpc>
                <a:spcPct val="90000"/>
              </a:lnSpc>
              <a:spcBef>
                <a:spcPct val="50000"/>
              </a:spcBef>
              <a:buClr>
                <a:schemeClr val="accent4">
                  <a:lumMod val="50000"/>
                </a:schemeClr>
              </a:buClr>
              <a:buSzPct val="95000"/>
              <a:buFont typeface="Wingdings" pitchFamily="2" charset="2"/>
              <a:buChar char="q"/>
              <a:defRPr/>
            </a:pPr>
            <a:r>
              <a:rPr lang="es-MX" b="1" dirty="0">
                <a:ea typeface="MS PGothic" pitchFamily="34" charset="-128"/>
                <a:cs typeface="Arial" pitchFamily="34" charset="0"/>
              </a:rPr>
              <a:t>Pacto Internacional de Derechos Civiles y Políticos</a:t>
            </a:r>
          </a:p>
          <a:p>
            <a:pPr eaLnBrk="1" hangingPunct="1">
              <a:lnSpc>
                <a:spcPct val="90000"/>
              </a:lnSpc>
              <a:spcBef>
                <a:spcPct val="50000"/>
              </a:spcBef>
              <a:buClr>
                <a:srgbClr val="006600"/>
              </a:buClr>
              <a:buSzPct val="95000"/>
              <a:defRPr/>
            </a:pPr>
            <a:endParaRPr lang="es-MX" b="1" i="1" dirty="0">
              <a:ea typeface="MS PGothic" pitchFamily="34" charset="-128"/>
              <a:cs typeface="Arial" pitchFamily="34" charset="0"/>
            </a:endParaRPr>
          </a:p>
        </p:txBody>
      </p:sp>
      <p:sp>
        <p:nvSpPr>
          <p:cNvPr id="22531" name="6 Rectángulo"/>
          <p:cNvSpPr>
            <a:spLocks noChangeArrowheads="1"/>
          </p:cNvSpPr>
          <p:nvPr/>
        </p:nvSpPr>
        <p:spPr bwMode="auto">
          <a:xfrm>
            <a:off x="6443663" y="1774825"/>
            <a:ext cx="11588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Font typeface="Wingdings" panose="05000000000000000000" pitchFamily="2" charset="2"/>
              <a:buNone/>
            </a:pPr>
            <a:r>
              <a:rPr lang="es-MX" altLang="es-MX" sz="1400">
                <a:solidFill>
                  <a:srgbClr val="006600"/>
                </a:solidFill>
              </a:rPr>
              <a:t>(</a:t>
            </a:r>
            <a:r>
              <a:rPr lang="es-MX" altLang="es-MX" sz="1400" i="1">
                <a:solidFill>
                  <a:srgbClr val="006600"/>
                </a:solidFill>
              </a:rPr>
              <a:t>Artículo 25)</a:t>
            </a:r>
            <a:endParaRPr lang="es-MX" altLang="es-MX" sz="1400">
              <a:solidFill>
                <a:srgbClr val="006600"/>
              </a:solidFill>
            </a:endParaRPr>
          </a:p>
        </p:txBody>
      </p:sp>
      <p:sp>
        <p:nvSpPr>
          <p:cNvPr id="8" name="7 Rectángulo"/>
          <p:cNvSpPr/>
          <p:nvPr/>
        </p:nvSpPr>
        <p:spPr>
          <a:xfrm>
            <a:off x="611188" y="2527300"/>
            <a:ext cx="7993062" cy="2989263"/>
          </a:xfrm>
          <a:prstGeom prst="rect">
            <a:avLst/>
          </a:prstGeom>
          <a:noFill/>
          <a:ln w="19050">
            <a:solidFill>
              <a:srgbClr val="FFC000"/>
            </a:solidFill>
          </a:ln>
        </p:spPr>
        <p:txBody>
          <a:bodyPr>
            <a:spAutoFit/>
          </a:bodyPr>
          <a:lstStyle/>
          <a:p>
            <a:pPr algn="just" eaLnBrk="1" fontAlgn="auto" hangingPunct="1">
              <a:spcBef>
                <a:spcPts val="0"/>
              </a:spcBef>
              <a:spcAft>
                <a:spcPts val="1000"/>
              </a:spcAft>
              <a:buFont typeface="Wingdings" pitchFamily="2" charset="2"/>
              <a:buNone/>
              <a:defRPr/>
            </a:pPr>
            <a:r>
              <a:rPr lang="es-MX" dirty="0">
                <a:solidFill>
                  <a:srgbClr val="000000"/>
                </a:solidFill>
                <a:ea typeface="Times New Roman"/>
                <a:cs typeface="Arial" pitchFamily="34" charset="0"/>
              </a:rPr>
              <a:t>Todos los ciudadanos </a:t>
            </a:r>
            <a:r>
              <a:rPr lang="es-MX" dirty="0">
                <a:ea typeface="Calibri"/>
                <a:cs typeface="Arial" pitchFamily="34" charset="0"/>
              </a:rPr>
              <a:t>gozan </a:t>
            </a:r>
            <a:r>
              <a:rPr lang="es-MX" dirty="0">
                <a:ea typeface="Times New Roman"/>
                <a:cs typeface="Arial" pitchFamily="34" charset="0"/>
              </a:rPr>
              <a:t>sin ninguna distinción y sin restricciones indebidas, de:</a:t>
            </a:r>
            <a:endParaRPr lang="es-MX" dirty="0">
              <a:ea typeface="Calibri"/>
              <a:cs typeface="Arial" pitchFamily="34" charset="0"/>
            </a:endParaRPr>
          </a:p>
          <a:p>
            <a:pPr marL="361950" indent="-276225" algn="just" eaLnBrk="1" fontAlgn="auto" hangingPunct="1">
              <a:spcBef>
                <a:spcPts val="0"/>
              </a:spcBef>
              <a:spcAft>
                <a:spcPts val="0"/>
              </a:spcAft>
              <a:buFont typeface="Wingdings" pitchFamily="2" charset="2"/>
              <a:buNone/>
              <a:defRPr/>
            </a:pPr>
            <a:r>
              <a:rPr lang="es-MX" dirty="0">
                <a:ea typeface="Times New Roman"/>
                <a:cs typeface="Arial" pitchFamily="34" charset="0"/>
              </a:rPr>
              <a:t>a) Participar en la dirección de los asuntos públicos, directamente o por medio de representantes libremente elegidos. </a:t>
            </a:r>
            <a:endParaRPr lang="es-MX" dirty="0">
              <a:ea typeface="Calibri"/>
              <a:cs typeface="Arial" pitchFamily="34" charset="0"/>
            </a:endParaRPr>
          </a:p>
          <a:p>
            <a:pPr marL="266700" indent="-180975" algn="just" eaLnBrk="1" fontAlgn="auto" hangingPunct="1">
              <a:spcBef>
                <a:spcPct val="50000"/>
              </a:spcBef>
              <a:spcAft>
                <a:spcPts val="0"/>
              </a:spcAft>
              <a:buFont typeface="Wingdings" pitchFamily="2" charset="2"/>
              <a:buNone/>
              <a:defRPr/>
            </a:pPr>
            <a:r>
              <a:rPr lang="es-MX" dirty="0">
                <a:ea typeface="Times New Roman"/>
                <a:cs typeface="Arial" pitchFamily="34" charset="0"/>
              </a:rPr>
              <a:t>b) Votar y ser elegidos en elecciones periódicas, auténticas, realizadas por sufragio universal e igual y por voto secreto que garantice la libre expresión de la voluntad de los electores.</a:t>
            </a:r>
            <a:endParaRPr lang="es-MX" dirty="0">
              <a:ea typeface="Calibri"/>
              <a:cs typeface="Arial" pitchFamily="34" charset="0"/>
            </a:endParaRPr>
          </a:p>
          <a:p>
            <a:pPr marL="266700" indent="-180975" algn="just" eaLnBrk="1" fontAlgn="auto" hangingPunct="1">
              <a:spcBef>
                <a:spcPct val="50000"/>
              </a:spcBef>
              <a:spcAft>
                <a:spcPts val="1000"/>
              </a:spcAft>
              <a:buFont typeface="Wingdings" pitchFamily="2" charset="2"/>
              <a:buNone/>
              <a:defRPr/>
            </a:pPr>
            <a:r>
              <a:rPr lang="es-MX" dirty="0">
                <a:ea typeface="Times New Roman"/>
                <a:cs typeface="Arial" pitchFamily="34" charset="0"/>
              </a:rPr>
              <a:t>c) Tener acceso, en condiciones generales de igualdad, a las funciones públicas de su país.</a:t>
            </a:r>
            <a:endParaRPr lang="es-MX" dirty="0">
              <a:ea typeface="Calibri"/>
              <a:cs typeface="Arial" pitchFamily="34" charset="0"/>
            </a:endParaRPr>
          </a:p>
        </p:txBody>
      </p:sp>
      <p:sp>
        <p:nvSpPr>
          <p:cNvPr id="22533" name="10 CuadroTexto"/>
          <p:cNvSpPr txBox="1">
            <a:spLocks noChangeArrowheads="1"/>
          </p:cNvSpPr>
          <p:nvPr/>
        </p:nvSpPr>
        <p:spPr bwMode="auto">
          <a:xfrm>
            <a:off x="4394200" y="765175"/>
            <a:ext cx="4392613" cy="368300"/>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s-MX" b="1"/>
              <a:t>Sistema Universal: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Rectángulo"/>
          <p:cNvSpPr>
            <a:spLocks noChangeArrowheads="1"/>
          </p:cNvSpPr>
          <p:nvPr/>
        </p:nvSpPr>
        <p:spPr bwMode="auto">
          <a:xfrm>
            <a:off x="531813" y="908050"/>
            <a:ext cx="7056437" cy="979488"/>
          </a:xfrm>
          <a:prstGeom prst="rect">
            <a:avLst/>
          </a:prstGeom>
          <a:noFill/>
          <a:ln w="9525">
            <a:noFill/>
            <a:miter lim="800000"/>
            <a:headEnd/>
            <a:tailEnd/>
          </a:ln>
        </p:spPr>
        <p:txBody>
          <a:bodyPr>
            <a:spAutoFit/>
          </a:bodyPr>
          <a:lstStyle/>
          <a:p>
            <a:pPr marL="266700" indent="-266700" eaLnBrk="1" hangingPunct="1">
              <a:lnSpc>
                <a:spcPct val="90000"/>
              </a:lnSpc>
              <a:spcBef>
                <a:spcPct val="50000"/>
              </a:spcBef>
              <a:buClr>
                <a:schemeClr val="accent4">
                  <a:lumMod val="50000"/>
                </a:schemeClr>
              </a:buClr>
              <a:buSzPct val="95000"/>
              <a:buFont typeface="Wingdings" pitchFamily="2" charset="2"/>
              <a:buChar char="q"/>
              <a:defRPr/>
            </a:pPr>
            <a:r>
              <a:rPr lang="es-MX" b="1" dirty="0">
                <a:ea typeface="MS PGothic" pitchFamily="34" charset="-128"/>
                <a:cs typeface="Arial" pitchFamily="34" charset="0"/>
              </a:rPr>
              <a:t>Pacto Internacional de Derechos Económicos, Sociales y Culturales (PIDESC)</a:t>
            </a:r>
          </a:p>
          <a:p>
            <a:pPr marL="266700" indent="-266700" eaLnBrk="1" hangingPunct="1">
              <a:lnSpc>
                <a:spcPct val="90000"/>
              </a:lnSpc>
              <a:spcBef>
                <a:spcPct val="50000"/>
              </a:spcBef>
              <a:buClr>
                <a:srgbClr val="006600"/>
              </a:buClr>
              <a:buSzPct val="95000"/>
              <a:buFont typeface="Wingdings" pitchFamily="2" charset="2"/>
              <a:buChar char="q"/>
              <a:defRPr/>
            </a:pPr>
            <a:endParaRPr lang="es-MX" b="1" i="1" dirty="0">
              <a:ea typeface="MS PGothic" pitchFamily="34" charset="-128"/>
              <a:cs typeface="Arial" pitchFamily="34" charset="0"/>
            </a:endParaRPr>
          </a:p>
        </p:txBody>
      </p:sp>
      <p:sp>
        <p:nvSpPr>
          <p:cNvPr id="23555" name="4 Rectángulo"/>
          <p:cNvSpPr>
            <a:spLocks noChangeArrowheads="1"/>
          </p:cNvSpPr>
          <p:nvPr/>
        </p:nvSpPr>
        <p:spPr bwMode="auto">
          <a:xfrm>
            <a:off x="708025" y="1874838"/>
            <a:ext cx="6704013" cy="369887"/>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Aft>
                <a:spcPts val="1000"/>
              </a:spcAft>
              <a:buFont typeface="Wingdings" panose="05000000000000000000" pitchFamily="2" charset="2"/>
              <a:buNone/>
            </a:pPr>
            <a:r>
              <a:rPr lang="es-MX" altLang="es-MX">
                <a:solidFill>
                  <a:srgbClr val="000000"/>
                </a:solidFill>
                <a:ea typeface="Calibri" panose="020F0502020204030204" pitchFamily="34" charset="0"/>
                <a:cs typeface="Arial" panose="020B0604020202020204" pitchFamily="34" charset="0"/>
              </a:rPr>
              <a:t>Los pueblos tienen el derecho de libre determinación </a:t>
            </a:r>
            <a:r>
              <a:rPr lang="es-MX" altLang="es-MX" b="1">
                <a:solidFill>
                  <a:srgbClr val="008040"/>
                </a:solidFill>
                <a:ea typeface="Calibri" panose="020F0502020204030204" pitchFamily="34" charset="0"/>
                <a:cs typeface="Arial" panose="020B0604020202020204" pitchFamily="34" charset="0"/>
              </a:rPr>
              <a:t>(Art. 1).</a:t>
            </a:r>
          </a:p>
        </p:txBody>
      </p:sp>
      <p:sp>
        <p:nvSpPr>
          <p:cNvPr id="6" name="1 Rectángulo"/>
          <p:cNvSpPr>
            <a:spLocks noChangeArrowheads="1"/>
          </p:cNvSpPr>
          <p:nvPr/>
        </p:nvSpPr>
        <p:spPr bwMode="auto">
          <a:xfrm>
            <a:off x="539750" y="2565400"/>
            <a:ext cx="7056438" cy="977900"/>
          </a:xfrm>
          <a:prstGeom prst="rect">
            <a:avLst/>
          </a:prstGeom>
          <a:noFill/>
          <a:ln w="9525">
            <a:noFill/>
            <a:miter lim="800000"/>
            <a:headEnd/>
            <a:tailEnd/>
          </a:ln>
        </p:spPr>
        <p:txBody>
          <a:bodyPr>
            <a:spAutoFit/>
          </a:bodyPr>
          <a:lstStyle/>
          <a:p>
            <a:pPr marL="266700" indent="-266700" eaLnBrk="1" hangingPunct="1">
              <a:lnSpc>
                <a:spcPct val="90000"/>
              </a:lnSpc>
              <a:spcBef>
                <a:spcPct val="50000"/>
              </a:spcBef>
              <a:buClr>
                <a:schemeClr val="accent4">
                  <a:lumMod val="50000"/>
                </a:schemeClr>
              </a:buClr>
              <a:buSzPct val="95000"/>
              <a:buFont typeface="Wingdings" pitchFamily="2" charset="2"/>
              <a:buChar char="q"/>
              <a:defRPr/>
            </a:pPr>
            <a:r>
              <a:rPr lang="es-MX" b="1" dirty="0">
                <a:ea typeface="MS PGothic" pitchFamily="34" charset="-128"/>
                <a:cs typeface="Arial" pitchFamily="34" charset="0"/>
              </a:rPr>
              <a:t>Convención Internacional sobre la Eliminación de todas las Formas de Discriminación Racial (CERD)</a:t>
            </a:r>
          </a:p>
          <a:p>
            <a:pPr marL="266700" indent="-266700" eaLnBrk="1" hangingPunct="1">
              <a:lnSpc>
                <a:spcPct val="90000"/>
              </a:lnSpc>
              <a:spcBef>
                <a:spcPct val="50000"/>
              </a:spcBef>
              <a:buClr>
                <a:srgbClr val="006600"/>
              </a:buClr>
              <a:buSzPct val="95000"/>
              <a:buFont typeface="Wingdings" pitchFamily="2" charset="2"/>
              <a:buChar char="q"/>
              <a:defRPr/>
            </a:pPr>
            <a:endParaRPr lang="es-MX" b="1" i="1" dirty="0">
              <a:ea typeface="MS PGothic" pitchFamily="34" charset="-128"/>
              <a:cs typeface="Arial" pitchFamily="34" charset="0"/>
            </a:endParaRPr>
          </a:p>
        </p:txBody>
      </p:sp>
      <p:sp>
        <p:nvSpPr>
          <p:cNvPr id="23557" name="6 Rectángulo"/>
          <p:cNvSpPr>
            <a:spLocks noChangeArrowheads="1"/>
          </p:cNvSpPr>
          <p:nvPr/>
        </p:nvSpPr>
        <p:spPr bwMode="auto">
          <a:xfrm>
            <a:off x="742950" y="3543300"/>
            <a:ext cx="6705600" cy="1477963"/>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Aft>
                <a:spcPts val="1000"/>
              </a:spcAft>
              <a:buFont typeface="Wingdings" panose="05000000000000000000" pitchFamily="2" charset="2"/>
              <a:buNone/>
            </a:pPr>
            <a:r>
              <a:rPr lang="es-MX" altLang="es-MX">
                <a:ea typeface="Calibri" panose="020F0502020204030204" pitchFamily="34" charset="0"/>
                <a:cs typeface="Arial" panose="020B0604020202020204" pitchFamily="34" charset="0"/>
              </a:rPr>
              <a:t>Los Estados partes se comprometen a prohibir y eliminar la discriminación racial y a garantizar el derecho de toda persona a la igualdad ante la ley, sin distinción de raza, color y origen nacional o étnico así como a los derechos políticos: votar y ser votado </a:t>
            </a:r>
            <a:r>
              <a:rPr lang="es-MX" altLang="es-MX" b="1">
                <a:solidFill>
                  <a:srgbClr val="008040"/>
                </a:solidFill>
                <a:ea typeface="Calibri" panose="020F0502020204030204" pitchFamily="34" charset="0"/>
                <a:cs typeface="Arial" panose="020B0604020202020204" pitchFamily="34" charset="0"/>
              </a:rPr>
              <a:t>(Art. 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CuadroTexto"/>
          <p:cNvSpPr txBox="1">
            <a:spLocks noChangeArrowheads="1"/>
          </p:cNvSpPr>
          <p:nvPr/>
        </p:nvSpPr>
        <p:spPr bwMode="auto">
          <a:xfrm>
            <a:off x="2484438" y="1125538"/>
            <a:ext cx="5351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b="1"/>
              <a:t>Sistema Interamericano de Derechos Humanos</a:t>
            </a:r>
          </a:p>
        </p:txBody>
      </p:sp>
      <p:sp>
        <p:nvSpPr>
          <p:cNvPr id="24579" name="3 Rectángulo"/>
          <p:cNvSpPr>
            <a:spLocks noChangeArrowheads="1"/>
          </p:cNvSpPr>
          <p:nvPr/>
        </p:nvSpPr>
        <p:spPr bwMode="auto">
          <a:xfrm>
            <a:off x="179388" y="1700213"/>
            <a:ext cx="8713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632523"/>
              </a:buClr>
              <a:buSzPct val="119000"/>
              <a:buFont typeface="Wingdings" panose="05000000000000000000" pitchFamily="2" charset="2"/>
              <a:buChar char="q"/>
            </a:pPr>
            <a:r>
              <a:rPr lang="es-MX" altLang="es-MX"/>
              <a:t>La Declaración Americana de los Derechos y Deberes del Hombre</a:t>
            </a:r>
          </a:p>
        </p:txBody>
      </p:sp>
      <p:sp>
        <p:nvSpPr>
          <p:cNvPr id="24580" name="4 Rectángulo"/>
          <p:cNvSpPr>
            <a:spLocks noChangeArrowheads="1"/>
          </p:cNvSpPr>
          <p:nvPr/>
        </p:nvSpPr>
        <p:spPr bwMode="auto">
          <a:xfrm>
            <a:off x="179388" y="2205038"/>
            <a:ext cx="8713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buClr>
                <a:srgbClr val="632523"/>
              </a:buClr>
              <a:buSzPct val="119000"/>
              <a:buFont typeface="Wingdings" panose="05000000000000000000" pitchFamily="2" charset="2"/>
              <a:buChar char="q"/>
            </a:pPr>
            <a:r>
              <a:rPr lang="es-MX" altLang="es-MX"/>
              <a:t>Los Tratados Regionales de derechos humanos: Convención Americana sobre Derechos Humanos, Protocolo Adicional a la Convención Americana en derechos económicos, sociales y culturales</a:t>
            </a:r>
            <a:endParaRPr lang="es-MX" altLang="es-MX" sz="1100"/>
          </a:p>
        </p:txBody>
      </p:sp>
      <p:sp>
        <p:nvSpPr>
          <p:cNvPr id="24581" name="5 Rectángulo"/>
          <p:cNvSpPr>
            <a:spLocks noChangeArrowheads="1"/>
          </p:cNvSpPr>
          <p:nvPr/>
        </p:nvSpPr>
        <p:spPr bwMode="auto">
          <a:xfrm>
            <a:off x="250825" y="3141663"/>
            <a:ext cx="86423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buClr>
                <a:srgbClr val="632523"/>
              </a:buClr>
              <a:buSzPct val="119000"/>
              <a:buFont typeface="Wingdings" panose="05000000000000000000" pitchFamily="2" charset="2"/>
              <a:buChar char="q"/>
            </a:pPr>
            <a:r>
              <a:rPr lang="es-MX" altLang="es-MX"/>
              <a:t>Instrumentos sobre derechos humanos dedicados a derechos o principios específicos o de derechos de determinados sectores de la sociedad humana (niños, indígenas, mujeres, etcétera)</a:t>
            </a:r>
          </a:p>
        </p:txBody>
      </p:sp>
      <p:sp>
        <p:nvSpPr>
          <p:cNvPr id="23559" name="Rectangle 1"/>
          <p:cNvSpPr>
            <a:spLocks noChangeArrowheads="1"/>
          </p:cNvSpPr>
          <p:nvPr/>
        </p:nvSpPr>
        <p:spPr bwMode="auto">
          <a:xfrm>
            <a:off x="250825" y="4316413"/>
            <a:ext cx="8642350" cy="1200150"/>
          </a:xfrm>
          <a:prstGeom prst="rect">
            <a:avLst/>
          </a:prstGeom>
          <a:solidFill>
            <a:schemeClr val="accent3">
              <a:lumMod val="20000"/>
              <a:lumOff val="80000"/>
            </a:schemeClr>
          </a:solidFill>
          <a:ln w="9525">
            <a:noFill/>
            <a:miter lim="800000"/>
            <a:headEnd/>
            <a:tailEnd/>
          </a:ln>
        </p:spPr>
        <p:txBody>
          <a:bodyPr anchor="ctr">
            <a:spAutoFit/>
          </a:bodyPr>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just">
              <a:defRPr/>
            </a:pPr>
            <a:r>
              <a:rPr lang="es-MX" altLang="es-MX" sz="1800" b="1" smtClean="0">
                <a:ea typeface="Calibri" pitchFamily="-84" charset="0"/>
              </a:rPr>
              <a:t>Instituciones interamericanas de protección de los derechos humanos</a:t>
            </a:r>
            <a:r>
              <a:rPr lang="es-MX" altLang="es-MX" sz="1800" smtClean="0">
                <a:ea typeface="Calibri" pitchFamily="-84" charset="0"/>
              </a:rPr>
              <a:t>:</a:t>
            </a:r>
          </a:p>
          <a:p>
            <a:pPr algn="just">
              <a:defRPr/>
            </a:pPr>
            <a:endParaRPr lang="es-MX" altLang="es-MX" sz="1800" smtClean="0">
              <a:ea typeface="Calibri" pitchFamily="-84" charset="0"/>
            </a:endParaRPr>
          </a:p>
          <a:p>
            <a:pPr algn="just">
              <a:buFontTx/>
              <a:buChar char="•"/>
              <a:defRPr/>
            </a:pPr>
            <a:r>
              <a:rPr lang="es-MX" altLang="es-MX" sz="1800" smtClean="0">
                <a:ea typeface="Calibri" pitchFamily="-84" charset="0"/>
              </a:rPr>
              <a:t>Comisión Interamericana de Derechos Humanos (Comisión IDH) </a:t>
            </a:r>
          </a:p>
          <a:p>
            <a:pPr algn="just">
              <a:buFontTx/>
              <a:buChar char="•"/>
              <a:defRPr/>
            </a:pPr>
            <a:r>
              <a:rPr lang="es-MX" altLang="es-MX" sz="1800" smtClean="0">
                <a:ea typeface="Calibri" pitchFamily="-84" charset="0"/>
              </a:rPr>
              <a:t>Corte Interamericana de Derechos Humanos (Corte IDH)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Rectángulo"/>
          <p:cNvSpPr>
            <a:spLocks noChangeArrowheads="1"/>
          </p:cNvSpPr>
          <p:nvPr/>
        </p:nvSpPr>
        <p:spPr bwMode="auto">
          <a:xfrm>
            <a:off x="971550" y="2209800"/>
            <a:ext cx="7200900" cy="977900"/>
          </a:xfrm>
          <a:prstGeom prst="rect">
            <a:avLst/>
          </a:prstGeom>
          <a:noFill/>
          <a:ln w="9525">
            <a:noFill/>
            <a:miter lim="800000"/>
            <a:headEnd/>
            <a:tailEnd/>
          </a:ln>
        </p:spPr>
        <p:txBody>
          <a:bodyPr>
            <a:spAutoFit/>
          </a:bodyPr>
          <a:lstStyle/>
          <a:p>
            <a:pPr marL="266700" indent="-266700" eaLnBrk="1" hangingPunct="1">
              <a:lnSpc>
                <a:spcPct val="90000"/>
              </a:lnSpc>
              <a:spcBef>
                <a:spcPct val="50000"/>
              </a:spcBef>
              <a:buClr>
                <a:schemeClr val="accent4">
                  <a:lumMod val="50000"/>
                </a:schemeClr>
              </a:buClr>
              <a:buSzPct val="95000"/>
              <a:buFont typeface="Wingdings" pitchFamily="2" charset="2"/>
              <a:buChar char="q"/>
              <a:defRPr/>
            </a:pPr>
            <a:r>
              <a:rPr lang="es-MX" b="1" dirty="0">
                <a:ea typeface="MS PGothic" pitchFamily="34" charset="-128"/>
                <a:cs typeface="Arial" pitchFamily="34" charset="0"/>
              </a:rPr>
              <a:t> Convención Americana de Derechos Humanos (Pacto de San José).</a:t>
            </a:r>
          </a:p>
          <a:p>
            <a:pPr marL="266700" indent="-266700" algn="r" eaLnBrk="1" hangingPunct="1">
              <a:lnSpc>
                <a:spcPct val="90000"/>
              </a:lnSpc>
              <a:spcBef>
                <a:spcPct val="50000"/>
              </a:spcBef>
              <a:buClr>
                <a:srgbClr val="006600"/>
              </a:buClr>
              <a:buSzPct val="95000"/>
              <a:buFont typeface="Wingdings" pitchFamily="2" charset="2"/>
              <a:buNone/>
              <a:defRPr/>
            </a:pPr>
            <a:endParaRPr lang="es-MX" b="1" i="1" dirty="0">
              <a:ea typeface="MS PGothic" pitchFamily="34" charset="-128"/>
              <a:cs typeface="Arial" pitchFamily="34" charset="0"/>
            </a:endParaRPr>
          </a:p>
        </p:txBody>
      </p:sp>
      <p:sp>
        <p:nvSpPr>
          <p:cNvPr id="25603" name="10 CuadroTexto"/>
          <p:cNvSpPr txBox="1">
            <a:spLocks noChangeArrowheads="1"/>
          </p:cNvSpPr>
          <p:nvPr/>
        </p:nvSpPr>
        <p:spPr bwMode="auto">
          <a:xfrm>
            <a:off x="4211638" y="827088"/>
            <a:ext cx="4392612" cy="369887"/>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s-MX" b="1"/>
              <a:t>Sistema Regional</a:t>
            </a:r>
          </a:p>
        </p:txBody>
      </p:sp>
      <p:sp>
        <p:nvSpPr>
          <p:cNvPr id="6" name="16 CuadroTexto"/>
          <p:cNvSpPr txBox="1">
            <a:spLocks noChangeArrowheads="1"/>
          </p:cNvSpPr>
          <p:nvPr/>
        </p:nvSpPr>
        <p:spPr bwMode="auto">
          <a:xfrm>
            <a:off x="630238" y="3573463"/>
            <a:ext cx="7967662" cy="798512"/>
          </a:xfrm>
          <a:prstGeom prst="rect">
            <a:avLst/>
          </a:prstGeom>
          <a:noFill/>
          <a:ln w="19050">
            <a:solidFill>
              <a:srgbClr val="006600"/>
            </a:solidFill>
            <a:miter lim="800000"/>
            <a:headEnd/>
            <a:tailEnd/>
          </a:ln>
        </p:spPr>
        <p:txBody>
          <a:bodyPr>
            <a:spAutoFit/>
          </a:bodyPr>
          <a:lstStyle/>
          <a:p>
            <a:pPr algn="just" eaLnBrk="1" hangingPunct="1">
              <a:lnSpc>
                <a:spcPct val="90000"/>
              </a:lnSpc>
              <a:spcBef>
                <a:spcPct val="50000"/>
              </a:spcBef>
              <a:buClr>
                <a:schemeClr val="accent4">
                  <a:lumMod val="50000"/>
                </a:schemeClr>
              </a:buClr>
              <a:buSzPct val="129000"/>
              <a:defRPr/>
            </a:pPr>
            <a:r>
              <a:rPr lang="es-MX" sz="1700" dirty="0">
                <a:ea typeface="MS PGothic" pitchFamily="34" charset="-128"/>
                <a:cs typeface="Arial" pitchFamily="34" charset="0"/>
              </a:rPr>
              <a:t>Todos los ciudadanos deben gozar de derechos políticos: de participar en la dirección de asuntos públicos; de votar y ser elegidos; de tener acceso a las funciones públicas de su país  </a:t>
            </a:r>
            <a:r>
              <a:rPr lang="es-MX" sz="1700" i="1" dirty="0">
                <a:solidFill>
                  <a:srgbClr val="008040"/>
                </a:solidFill>
                <a:ea typeface="MS PGothic" pitchFamily="34" charset="-128"/>
                <a:cs typeface="Arial" pitchFamily="34" charset="0"/>
              </a:rPr>
              <a:t>(Art. 23)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0 CuadroTexto"/>
          <p:cNvSpPr txBox="1">
            <a:spLocks noChangeArrowheads="1"/>
          </p:cNvSpPr>
          <p:nvPr/>
        </p:nvSpPr>
        <p:spPr bwMode="auto">
          <a:xfrm>
            <a:off x="4211638" y="827088"/>
            <a:ext cx="4392612" cy="369887"/>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s-MX" b="1"/>
              <a:t>Sistema Regional</a:t>
            </a:r>
          </a:p>
        </p:txBody>
      </p:sp>
      <p:sp>
        <p:nvSpPr>
          <p:cNvPr id="26627" name="AutoShape 4">
            <a:hlinkClick r:id="rId2" action="ppaction://hlinksldjump"/>
          </p:cNvPr>
          <p:cNvSpPr>
            <a:spLocks noChangeArrowheads="1"/>
          </p:cNvSpPr>
          <p:nvPr/>
        </p:nvSpPr>
        <p:spPr bwMode="auto">
          <a:xfrm>
            <a:off x="592138" y="1547813"/>
            <a:ext cx="7867650" cy="6540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marL="266700" indent="-2667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Clr>
                <a:srgbClr val="006600"/>
              </a:buClr>
              <a:buSzPct val="95000"/>
              <a:buFont typeface="Wingdings" panose="05000000000000000000" pitchFamily="2" charset="2"/>
              <a:buChar char="q"/>
            </a:pPr>
            <a:r>
              <a:rPr lang="es-ES" altLang="es-MX" b="1"/>
              <a:t>Convención Interamericana sobre Concesión de los Derechos Políticos a la Mujer </a:t>
            </a:r>
            <a:r>
              <a:rPr lang="es-ES" altLang="es-MX" b="1" i="1">
                <a:solidFill>
                  <a:srgbClr val="008040"/>
                </a:solidFill>
              </a:rPr>
              <a:t>(Art. 1).</a:t>
            </a:r>
          </a:p>
        </p:txBody>
      </p:sp>
      <p:sp>
        <p:nvSpPr>
          <p:cNvPr id="6" name="16 CuadroTexto"/>
          <p:cNvSpPr txBox="1">
            <a:spLocks noChangeArrowheads="1"/>
          </p:cNvSpPr>
          <p:nvPr/>
        </p:nvSpPr>
        <p:spPr bwMode="auto">
          <a:xfrm>
            <a:off x="542925" y="3644900"/>
            <a:ext cx="7967663" cy="1033463"/>
          </a:xfrm>
          <a:prstGeom prst="rect">
            <a:avLst/>
          </a:prstGeom>
          <a:noFill/>
          <a:ln w="19050">
            <a:solidFill>
              <a:srgbClr val="006600"/>
            </a:solidFill>
            <a:miter lim="800000"/>
            <a:headEnd/>
            <a:tailEnd/>
          </a:ln>
        </p:spPr>
        <p:txBody>
          <a:bodyPr>
            <a:spAutoFit/>
          </a:bodyPr>
          <a:lstStyle/>
          <a:p>
            <a:pPr algn="just" eaLnBrk="1" hangingPunct="1">
              <a:lnSpc>
                <a:spcPct val="90000"/>
              </a:lnSpc>
              <a:spcBef>
                <a:spcPct val="50000"/>
              </a:spcBef>
              <a:buClr>
                <a:schemeClr val="accent4">
                  <a:lumMod val="50000"/>
                </a:schemeClr>
              </a:buClr>
              <a:buSzPct val="129000"/>
              <a:defRPr/>
            </a:pPr>
            <a:r>
              <a:rPr lang="es-MX" sz="1700" dirty="0">
                <a:ea typeface="MS PGothic" pitchFamily="34" charset="-128"/>
                <a:cs typeface="Arial" pitchFamily="34" charset="0"/>
              </a:rPr>
              <a:t>Toda mujer tiene el derecho a tener igualdad de acceso a las funciones públicas y de participar en los asuntos públicos. Los Estados deben adoptar medidas específicas que consideren la situación de vulnerabilidad de violencia que sufra </a:t>
            </a:r>
            <a:r>
              <a:rPr lang="es-MX" sz="1700" b="1" dirty="0">
                <a:ea typeface="MS PGothic" pitchFamily="34" charset="-128"/>
                <a:cs typeface="Arial" pitchFamily="34" charset="0"/>
              </a:rPr>
              <a:t>la mujer en razón de su condición étnica, </a:t>
            </a:r>
            <a:r>
              <a:rPr lang="es-MX" sz="1700" dirty="0">
                <a:ea typeface="MS PGothic" pitchFamily="34" charset="-128"/>
                <a:cs typeface="Arial" pitchFamily="34" charset="0"/>
              </a:rPr>
              <a:t>migrante, refugiada o desplazada. </a:t>
            </a:r>
          </a:p>
        </p:txBody>
      </p:sp>
      <p:sp>
        <p:nvSpPr>
          <p:cNvPr id="26629" name="AutoShape 4">
            <a:hlinkClick r:id="rId2" action="ppaction://hlinksldjump"/>
          </p:cNvPr>
          <p:cNvSpPr>
            <a:spLocks noChangeArrowheads="1"/>
          </p:cNvSpPr>
          <p:nvPr/>
        </p:nvSpPr>
        <p:spPr bwMode="auto">
          <a:xfrm>
            <a:off x="592138" y="2354263"/>
            <a:ext cx="8012112" cy="9302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marL="266700" indent="-2667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Clr>
                <a:srgbClr val="006600"/>
              </a:buClr>
              <a:buSzPct val="95000"/>
              <a:buFont typeface="Wingdings" panose="05000000000000000000" pitchFamily="2" charset="2"/>
              <a:buChar char="q"/>
            </a:pPr>
            <a:r>
              <a:rPr lang="es-ES" altLang="es-MX" b="1"/>
              <a:t>Convención Interamericana para Prevenir, Sancionar y Erradicar la Violencia Contra la Mujer “Convención De Belem Do Para” </a:t>
            </a:r>
            <a:r>
              <a:rPr lang="es-ES" altLang="es-MX" b="1" i="1">
                <a:solidFill>
                  <a:srgbClr val="008040"/>
                </a:solidFill>
              </a:rPr>
              <a:t>(Arts. 4, 5 y 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0 CuadroTexto"/>
          <p:cNvSpPr txBox="1">
            <a:spLocks noChangeArrowheads="1"/>
          </p:cNvSpPr>
          <p:nvPr/>
        </p:nvSpPr>
        <p:spPr bwMode="auto">
          <a:xfrm>
            <a:off x="4211638" y="827088"/>
            <a:ext cx="4392612" cy="369887"/>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s-MX" b="1"/>
              <a:t>No firmados por el Estado mexicano</a:t>
            </a:r>
          </a:p>
        </p:txBody>
      </p:sp>
      <p:sp>
        <p:nvSpPr>
          <p:cNvPr id="27651" name="AutoShape 4">
            <a:hlinkClick r:id="rId2" action="ppaction://hlinksldjump"/>
          </p:cNvPr>
          <p:cNvSpPr>
            <a:spLocks noChangeArrowheads="1"/>
          </p:cNvSpPr>
          <p:nvPr/>
        </p:nvSpPr>
        <p:spPr bwMode="auto">
          <a:xfrm>
            <a:off x="592138" y="1547813"/>
            <a:ext cx="7867650" cy="6540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marL="266700" indent="-2667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Clr>
                <a:srgbClr val="006600"/>
              </a:buClr>
              <a:buSzPct val="95000"/>
              <a:buFont typeface="Wingdings" panose="05000000000000000000" pitchFamily="2" charset="2"/>
              <a:buChar char="q"/>
            </a:pPr>
            <a:r>
              <a:rPr lang="es-ES" altLang="es-MX" b="1"/>
              <a:t>Proyecto de Declaración Americana sobre los Derechos de los Pueblos Indígenas. </a:t>
            </a:r>
            <a:endParaRPr lang="es-ES" altLang="es-MX" b="1" i="1">
              <a:solidFill>
                <a:srgbClr val="008040"/>
              </a:solidFill>
            </a:endParaRPr>
          </a:p>
        </p:txBody>
      </p:sp>
      <p:sp>
        <p:nvSpPr>
          <p:cNvPr id="5" name="4 CuadroTexto"/>
          <p:cNvSpPr txBox="1"/>
          <p:nvPr/>
        </p:nvSpPr>
        <p:spPr>
          <a:xfrm>
            <a:off x="971550" y="2852738"/>
            <a:ext cx="6913563" cy="1270000"/>
          </a:xfrm>
          <a:prstGeom prst="rect">
            <a:avLst/>
          </a:prstGeom>
          <a:noFill/>
          <a:ln w="19050">
            <a:solidFill>
              <a:srgbClr val="006600"/>
            </a:solidFill>
          </a:ln>
        </p:spPr>
        <p:txBody>
          <a:bodyPr>
            <a:spAutoFit/>
          </a:bodyPr>
          <a:lstStyle/>
          <a:p>
            <a:pPr algn="just" eaLnBrk="1" fontAlgn="auto" hangingPunct="1">
              <a:lnSpc>
                <a:spcPct val="90000"/>
              </a:lnSpc>
              <a:spcBef>
                <a:spcPct val="50000"/>
              </a:spcBef>
              <a:spcAft>
                <a:spcPts val="0"/>
              </a:spcAft>
              <a:buClr>
                <a:schemeClr val="accent4">
                  <a:lumMod val="50000"/>
                </a:schemeClr>
              </a:buClr>
              <a:buSzPct val="119000"/>
              <a:defRPr/>
            </a:pPr>
            <a:r>
              <a:rPr lang="es-MX" sz="1700" dirty="0">
                <a:ea typeface="MS PGothic" pitchFamily="34" charset="-128"/>
                <a:cs typeface="Arial" pitchFamily="34" charset="0"/>
              </a:rPr>
              <a:t>Los pueblos indígenas tienen derecho a determinar libremente su status político. Tienen derecho a la autonomía o autogobierno respecto a la cultura, religión, educación, información, medios de comunicación, salud, habitación, empleo, bienestar social, economía, administración de sus tierras y recursos naturales </a:t>
            </a:r>
            <a:r>
              <a:rPr lang="es-MX" sz="1700" b="1" i="1" dirty="0">
                <a:solidFill>
                  <a:srgbClr val="008040"/>
                </a:solidFill>
                <a:ea typeface="MS PGothic" pitchFamily="34" charset="-128"/>
                <a:cs typeface="Arial" pitchFamily="34" charset="0"/>
              </a:rPr>
              <a:t>(Art. XV).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ChangeArrowheads="1"/>
          </p:cNvSpPr>
          <p:nvPr/>
        </p:nvSpPr>
        <p:spPr bwMode="auto">
          <a:xfrm>
            <a:off x="323850" y="2492375"/>
            <a:ext cx="856932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20000"/>
              </a:spcBef>
            </a:pPr>
            <a:r>
              <a:rPr lang="es-MX" altLang="es-MX" sz="2400"/>
              <a:t>Al final del curso, los participantes comprenderán el tratamiento jurídico de los derechos político-electorales de los indígenas en México y su tutela jurisdiccional por parte del Tribunal Electoral del Poder Judicial de la Federación (TEPJF).</a:t>
            </a:r>
            <a:endParaRPr lang="es-ES" altLang="es-MX" sz="2400"/>
          </a:p>
        </p:txBody>
      </p:sp>
      <p:sp>
        <p:nvSpPr>
          <p:cNvPr id="6147" name="Rectangle 2"/>
          <p:cNvSpPr txBox="1">
            <a:spLocks noChangeArrowheads="1"/>
          </p:cNvSpPr>
          <p:nvPr/>
        </p:nvSpPr>
        <p:spPr bwMode="auto">
          <a:xfrm>
            <a:off x="2916238" y="692150"/>
            <a:ext cx="59039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800" b="1">
                <a:solidFill>
                  <a:srgbClr val="006600"/>
                </a:solidFill>
              </a:rPr>
              <a:t>Objetivo general</a:t>
            </a:r>
            <a:endParaRPr lang="es-ES" altLang="es-MX" sz="2800" b="1">
              <a:solidFill>
                <a:srgbClr val="0066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txBox="1">
            <a:spLocks noChangeArrowheads="1"/>
          </p:cNvSpPr>
          <p:nvPr/>
        </p:nvSpPr>
        <p:spPr bwMode="auto">
          <a:xfrm>
            <a:off x="2771775" y="692150"/>
            <a:ext cx="6121400" cy="720725"/>
          </a:xfrm>
          <a:prstGeom prst="rect">
            <a:avLst/>
          </a:prstGeom>
          <a:solidFill>
            <a:srgbClr val="1E582C">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200" b="1"/>
              <a:t>Constitución Política de los Estados Unidos Mexicanos</a:t>
            </a:r>
            <a:endParaRPr lang="es-ES" altLang="es-MX" sz="2200" b="1"/>
          </a:p>
        </p:txBody>
      </p:sp>
      <p:sp>
        <p:nvSpPr>
          <p:cNvPr id="28675" name="3 CuadroTexto"/>
          <p:cNvSpPr txBox="1">
            <a:spLocks noChangeArrowheads="1"/>
          </p:cNvSpPr>
          <p:nvPr/>
        </p:nvSpPr>
        <p:spPr bwMode="auto">
          <a:xfrm>
            <a:off x="395288" y="1341438"/>
            <a:ext cx="849788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MX" altLang="es-MX" b="1">
                <a:cs typeface="Arial" panose="020B0604020202020204" pitchFamily="34" charset="0"/>
              </a:rPr>
              <a:t>Artículo 1°:</a:t>
            </a:r>
          </a:p>
          <a:p>
            <a:pPr algn="just" eaLnBrk="1" hangingPunct="1"/>
            <a:endParaRPr lang="es-MX" altLang="es-MX" b="1">
              <a:solidFill>
                <a:srgbClr val="006600"/>
              </a:solidFill>
              <a:cs typeface="Arial" panose="020B0604020202020204" pitchFamily="34" charset="0"/>
            </a:endParaRPr>
          </a:p>
          <a:p>
            <a:pPr algn="just" eaLnBrk="1" hangingPunct="1">
              <a:buClr>
                <a:srgbClr val="006600"/>
              </a:buClr>
              <a:buSzPct val="140000"/>
              <a:buFont typeface="Wingdings" panose="05000000000000000000" pitchFamily="2" charset="2"/>
              <a:buChar char="§"/>
            </a:pPr>
            <a:r>
              <a:rPr lang="es-MX" altLang="es-MX">
                <a:cs typeface="Arial" panose="020B0604020202020204" pitchFamily="34" charset="0"/>
              </a:rPr>
              <a:t>En México </a:t>
            </a:r>
            <a:r>
              <a:rPr lang="es-MX" altLang="es-MX" b="1">
                <a:cs typeface="Arial" panose="020B0604020202020204" pitchFamily="34" charset="0"/>
              </a:rPr>
              <a:t>todas</a:t>
            </a:r>
            <a:r>
              <a:rPr lang="es-MX" altLang="es-MX">
                <a:cs typeface="Arial" panose="020B0604020202020204" pitchFamily="34" charset="0"/>
              </a:rPr>
              <a:t> las personas gozan de los derechos humanos reconocidos en esta Constitución y en los tratados internacionales de los que el Estado Mexicano sea parte.</a:t>
            </a:r>
          </a:p>
          <a:p>
            <a:pPr algn="just" eaLnBrk="1" hangingPunct="1">
              <a:buClr>
                <a:srgbClr val="006600"/>
              </a:buClr>
              <a:buSzPct val="140000"/>
              <a:buFont typeface="Wingdings" panose="05000000000000000000" pitchFamily="2" charset="2"/>
              <a:buChar char="§"/>
            </a:pPr>
            <a:r>
              <a:rPr lang="es-MX" altLang="es-MX">
                <a:cs typeface="Arial" panose="020B0604020202020204" pitchFamily="34" charset="0"/>
              </a:rPr>
              <a:t>Las normas relativas a los derechos humanos se interpretan de conformidad con esta Constitución y con los tratados internacionales de la materia favoreciendo en todo tiempo a las personas </a:t>
            </a:r>
            <a:r>
              <a:rPr lang="es-MX" altLang="es-MX" b="1">
                <a:cs typeface="Arial" panose="020B0604020202020204" pitchFamily="34" charset="0"/>
              </a:rPr>
              <a:t>la protección más amplia</a:t>
            </a:r>
            <a:r>
              <a:rPr lang="es-MX" altLang="es-MX">
                <a:cs typeface="Arial" panose="020B0604020202020204" pitchFamily="34" charset="0"/>
              </a:rPr>
              <a:t>.</a:t>
            </a:r>
          </a:p>
          <a:p>
            <a:pPr algn="just" eaLnBrk="1" hangingPunct="1">
              <a:buClr>
                <a:srgbClr val="006600"/>
              </a:buClr>
            </a:pPr>
            <a:endParaRPr lang="es-MX" altLang="es-MX">
              <a:cs typeface="Arial" panose="020B0604020202020204" pitchFamily="34" charset="0"/>
            </a:endParaRPr>
          </a:p>
          <a:p>
            <a:pPr algn="just" eaLnBrk="1" hangingPunct="1">
              <a:buClr>
                <a:srgbClr val="006600"/>
              </a:buClr>
              <a:buFont typeface="Wingdings" panose="05000000000000000000" pitchFamily="2" charset="2"/>
              <a:buChar char="q"/>
            </a:pPr>
            <a:endParaRPr lang="es-MX" altLang="es-MX">
              <a:cs typeface="Arial" panose="020B0604020202020204" pitchFamily="34" charset="0"/>
            </a:endParaRPr>
          </a:p>
          <a:p>
            <a:pPr algn="just" eaLnBrk="1" hangingPunct="1">
              <a:buClr>
                <a:srgbClr val="006600"/>
              </a:buClr>
              <a:buFont typeface="Wingdings" panose="05000000000000000000" pitchFamily="2" charset="2"/>
              <a:buChar char="q"/>
            </a:pPr>
            <a:endParaRPr lang="es-MX" altLang="es-MX">
              <a:cs typeface="Arial" panose="020B0604020202020204" pitchFamily="34" charset="0"/>
            </a:endParaRPr>
          </a:p>
          <a:p>
            <a:pPr algn="just" eaLnBrk="1" hangingPunct="1">
              <a:buClr>
                <a:srgbClr val="006600"/>
              </a:buClr>
            </a:pPr>
            <a:endParaRPr lang="es-MX" altLang="es-MX">
              <a:cs typeface="Arial" panose="020B0604020202020204" pitchFamily="34" charset="0"/>
            </a:endParaRPr>
          </a:p>
          <a:p>
            <a:pPr algn="just" eaLnBrk="1" hangingPunct="1">
              <a:buClr>
                <a:srgbClr val="006600"/>
              </a:buClr>
              <a:buSzPct val="140000"/>
              <a:buFont typeface="Wingdings" panose="05000000000000000000" pitchFamily="2" charset="2"/>
              <a:buChar char="§"/>
            </a:pPr>
            <a:r>
              <a:rPr lang="es-MX" altLang="es-MX">
                <a:cs typeface="Arial" panose="020B0604020202020204" pitchFamily="34" charset="0"/>
              </a:rPr>
              <a:t>Todas las autoridades, en el ámbito de sus competencias, tienen la obligación de promover, respetar, proteger y garantizar los derechos humanos de conformidad con los principios de </a:t>
            </a:r>
            <a:r>
              <a:rPr lang="es-MX" altLang="es-MX" b="1">
                <a:cs typeface="Arial" panose="020B0604020202020204" pitchFamily="34" charset="0"/>
              </a:rPr>
              <a:t>universalidad, interdependencia, indivisibilidad y progresividad</a:t>
            </a:r>
            <a:r>
              <a:rPr lang="es-MX" altLang="es-MX">
                <a:cs typeface="Arial" panose="020B0604020202020204" pitchFamily="34" charset="0"/>
              </a:rPr>
              <a:t>. </a:t>
            </a:r>
          </a:p>
          <a:p>
            <a:pPr algn="just" eaLnBrk="1" hangingPunct="1">
              <a:buClr>
                <a:srgbClr val="006600"/>
              </a:buClr>
              <a:buSzPct val="140000"/>
              <a:buFont typeface="Wingdings" panose="05000000000000000000" pitchFamily="2" charset="2"/>
              <a:buChar char="§"/>
            </a:pPr>
            <a:r>
              <a:rPr lang="es-MX" altLang="es-MX">
                <a:cs typeface="Arial" panose="020B0604020202020204" pitchFamily="34" charset="0"/>
              </a:rPr>
              <a:t>Queda prohibida toda </a:t>
            </a:r>
            <a:r>
              <a:rPr lang="es-MX" altLang="es-MX" b="1">
                <a:cs typeface="Arial" panose="020B0604020202020204" pitchFamily="34" charset="0"/>
              </a:rPr>
              <a:t>discriminación</a:t>
            </a:r>
            <a:r>
              <a:rPr lang="es-MX" altLang="es-MX">
                <a:cs typeface="Arial" panose="020B0604020202020204" pitchFamily="34" charset="0"/>
              </a:rPr>
              <a:t> motivada por origen étnico.</a:t>
            </a:r>
          </a:p>
        </p:txBody>
      </p:sp>
      <p:sp>
        <p:nvSpPr>
          <p:cNvPr id="28676" name="9 CuadroTexto"/>
          <p:cNvSpPr txBox="1">
            <a:spLocks noChangeArrowheads="1"/>
          </p:cNvSpPr>
          <p:nvPr/>
        </p:nvSpPr>
        <p:spPr bwMode="auto">
          <a:xfrm>
            <a:off x="911225" y="3933825"/>
            <a:ext cx="3228975" cy="354013"/>
          </a:xfrm>
          <a:prstGeom prst="rect">
            <a:avLst/>
          </a:prstGeom>
          <a:noFill/>
          <a:ln w="19050">
            <a:solidFill>
              <a:srgbClr val="00804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1700" b="1"/>
              <a:t>Bloque de constitucionalidad</a:t>
            </a:r>
          </a:p>
        </p:txBody>
      </p:sp>
      <p:sp>
        <p:nvSpPr>
          <p:cNvPr id="28677" name="AutoShape 14"/>
          <p:cNvSpPr>
            <a:spLocks noChangeArrowheads="1"/>
          </p:cNvSpPr>
          <p:nvPr/>
        </p:nvSpPr>
        <p:spPr bwMode="auto">
          <a:xfrm rot="5400000">
            <a:off x="2355056" y="3629819"/>
            <a:ext cx="257175" cy="287338"/>
          </a:xfrm>
          <a:prstGeom prst="rightArrow">
            <a:avLst>
              <a:gd name="adj1" fmla="val 50000"/>
              <a:gd name="adj2" fmla="val 34407"/>
            </a:avLst>
          </a:prstGeom>
          <a:solidFill>
            <a:srgbClr val="04502E"/>
          </a:solidFill>
          <a:ln w="9525" algn="ctr">
            <a:solidFill>
              <a:srgbClr val="FFC000"/>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28678" name="AutoShape 14"/>
          <p:cNvSpPr>
            <a:spLocks noChangeArrowheads="1"/>
          </p:cNvSpPr>
          <p:nvPr/>
        </p:nvSpPr>
        <p:spPr bwMode="auto">
          <a:xfrm rot="5400000">
            <a:off x="6315869" y="3629819"/>
            <a:ext cx="257175" cy="287337"/>
          </a:xfrm>
          <a:prstGeom prst="rightArrow">
            <a:avLst>
              <a:gd name="adj1" fmla="val 50000"/>
              <a:gd name="adj2" fmla="val 34407"/>
            </a:avLst>
          </a:prstGeom>
          <a:solidFill>
            <a:srgbClr val="04502E"/>
          </a:solidFill>
          <a:ln w="9525" algn="ctr">
            <a:solidFill>
              <a:srgbClr val="FFC000"/>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28679" name="10 CuadroTexto"/>
          <p:cNvSpPr txBox="1">
            <a:spLocks noChangeArrowheads="1"/>
          </p:cNvSpPr>
          <p:nvPr/>
        </p:nvSpPr>
        <p:spPr bwMode="auto">
          <a:xfrm>
            <a:off x="5148263" y="3933825"/>
            <a:ext cx="2736850" cy="646113"/>
          </a:xfrm>
          <a:prstGeom prst="rect">
            <a:avLst/>
          </a:prstGeom>
          <a:noFill/>
          <a:ln w="19050">
            <a:solidFill>
              <a:srgbClr val="00804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1700" b="1"/>
              <a:t>A favor del ser humano</a:t>
            </a:r>
            <a:r>
              <a:rPr lang="es-MX" altLang="es-MX"/>
              <a:t> </a:t>
            </a:r>
          </a:p>
          <a:p>
            <a:pPr eaLnBrk="1" hangingPunct="1"/>
            <a:r>
              <a:rPr lang="es-MX" altLang="es-MX" sz="1600" i="1"/>
              <a:t>(in dubio pro homine</a:t>
            </a:r>
            <a:r>
              <a:rPr lang="es-MX" altLang="es-MX"/>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2"/>
          <p:cNvSpPr txBox="1">
            <a:spLocks noChangeArrowheads="1"/>
          </p:cNvSpPr>
          <p:nvPr/>
        </p:nvSpPr>
        <p:spPr bwMode="auto">
          <a:xfrm>
            <a:off x="539750" y="1322388"/>
            <a:ext cx="8351838" cy="4410075"/>
          </a:xfrm>
          <a:prstGeom prst="rect">
            <a:avLst/>
          </a:prstGeom>
          <a:solidFill>
            <a:schemeClr val="bg1">
              <a:lumMod val="95000"/>
            </a:schemeClr>
          </a:solidFill>
          <a:ln w="9525" algn="ctr">
            <a:noFill/>
            <a:miter lim="800000"/>
            <a:headEnd/>
            <a:tailEnd/>
          </a:ln>
        </p:spPr>
        <p:txBody>
          <a:bodyPr>
            <a:spAutoFit/>
          </a:bodyPr>
          <a:lstStyle>
            <a:lvl1pPr marL="361950" indent="-3619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spcBef>
                <a:spcPts val="600"/>
              </a:spcBef>
              <a:spcAft>
                <a:spcPts val="600"/>
              </a:spcAft>
              <a:buClr>
                <a:srgbClr val="006600"/>
              </a:buClr>
              <a:defRPr/>
            </a:pPr>
            <a:r>
              <a:rPr lang="es-MX" altLang="es-MX" b="1" smtClean="0">
                <a:cs typeface="Arial" panose="020B0604020202020204" pitchFamily="34" charset="0"/>
              </a:rPr>
              <a:t>Artículo 2°:</a:t>
            </a:r>
          </a:p>
          <a:p>
            <a:pPr algn="just" eaLnBrk="1" hangingPunct="1">
              <a:lnSpc>
                <a:spcPct val="90000"/>
              </a:lnSpc>
              <a:spcBef>
                <a:spcPts val="600"/>
              </a:spcBef>
              <a:spcAft>
                <a:spcPts val="600"/>
              </a:spcAft>
              <a:buClr>
                <a:srgbClr val="000000"/>
              </a:buClr>
              <a:buSzPct val="132000"/>
              <a:defRPr/>
            </a:pPr>
            <a:r>
              <a:rPr lang="es-MX" altLang="es-MX" smtClean="0">
                <a:cs typeface="Arial" panose="020B0604020202020204" pitchFamily="34" charset="0"/>
              </a:rPr>
              <a:t>El derecho de los pueblos indígenas a la libre determinación se ejercerá en un marco constitucional de autonomía que asegure la unidad nacional.</a:t>
            </a:r>
          </a:p>
          <a:p>
            <a:pPr algn="just" eaLnBrk="1" hangingPunct="1">
              <a:lnSpc>
                <a:spcPct val="90000"/>
              </a:lnSpc>
              <a:spcBef>
                <a:spcPts val="600"/>
              </a:spcBef>
              <a:spcAft>
                <a:spcPts val="600"/>
              </a:spcAft>
              <a:buClr>
                <a:srgbClr val="000000"/>
              </a:buClr>
              <a:buSzPct val="132000"/>
              <a:defRPr/>
            </a:pPr>
            <a:r>
              <a:rPr lang="es-MX" altLang="es-MX" smtClean="0">
                <a:cs typeface="Arial" panose="020B0604020202020204" pitchFamily="34" charset="0"/>
              </a:rPr>
              <a:t>La Constitución garantiza a las comunidades indígenas autonomía para:</a:t>
            </a:r>
          </a:p>
          <a:p>
            <a:pPr algn="just" eaLnBrk="1" hangingPunct="1">
              <a:lnSpc>
                <a:spcPct val="90000"/>
              </a:lnSpc>
              <a:spcBef>
                <a:spcPts val="600"/>
              </a:spcBef>
              <a:spcAft>
                <a:spcPts val="600"/>
              </a:spcAft>
              <a:buClr>
                <a:srgbClr val="000000"/>
              </a:buClr>
              <a:buSzPct val="132000"/>
              <a:buFont typeface="Wingdings" panose="05000000000000000000" pitchFamily="2" charset="2"/>
              <a:buChar char="§"/>
              <a:defRPr/>
            </a:pPr>
            <a:r>
              <a:rPr lang="es-MX" altLang="es-MX" smtClean="0">
                <a:cs typeface="Arial" panose="020B0604020202020204" pitchFamily="34" charset="0"/>
              </a:rPr>
              <a:t>Decidir sus formas internas de organización política.</a:t>
            </a:r>
          </a:p>
          <a:p>
            <a:pPr algn="just" eaLnBrk="1" hangingPunct="1">
              <a:lnSpc>
                <a:spcPct val="90000"/>
              </a:lnSpc>
              <a:spcBef>
                <a:spcPts val="600"/>
              </a:spcBef>
              <a:spcAft>
                <a:spcPts val="600"/>
              </a:spcAft>
              <a:buClr>
                <a:srgbClr val="000000"/>
              </a:buClr>
              <a:buSzPct val="132000"/>
              <a:buFont typeface="Wingdings" panose="05000000000000000000" pitchFamily="2" charset="2"/>
              <a:buChar char="§"/>
              <a:defRPr/>
            </a:pPr>
            <a:r>
              <a:rPr lang="es-MX" altLang="es-MX" smtClean="0">
                <a:cs typeface="Arial" panose="020B0604020202020204" pitchFamily="34" charset="0"/>
              </a:rPr>
              <a:t>Elegir a sus autoridades o representantes para su gobierno interno.</a:t>
            </a:r>
          </a:p>
          <a:p>
            <a:pPr algn="just" eaLnBrk="1" hangingPunct="1">
              <a:lnSpc>
                <a:spcPct val="90000"/>
              </a:lnSpc>
              <a:spcBef>
                <a:spcPts val="600"/>
              </a:spcBef>
              <a:spcAft>
                <a:spcPts val="600"/>
              </a:spcAft>
              <a:buClr>
                <a:srgbClr val="000000"/>
              </a:buClr>
              <a:buSzPct val="132000"/>
              <a:buFont typeface="Wingdings" panose="05000000000000000000" pitchFamily="2" charset="2"/>
              <a:buChar char="§"/>
              <a:defRPr/>
            </a:pPr>
            <a:r>
              <a:rPr lang="es-MX" altLang="es-MX" smtClean="0">
                <a:cs typeface="Arial" panose="020B0604020202020204" pitchFamily="34" charset="0"/>
              </a:rPr>
              <a:t>Elegir representantes ante los ayuntamientos. </a:t>
            </a:r>
          </a:p>
          <a:p>
            <a:pPr algn="just" eaLnBrk="1" hangingPunct="1">
              <a:lnSpc>
                <a:spcPct val="90000"/>
              </a:lnSpc>
              <a:spcBef>
                <a:spcPts val="600"/>
              </a:spcBef>
              <a:spcAft>
                <a:spcPts val="600"/>
              </a:spcAft>
              <a:buClr>
                <a:srgbClr val="000000"/>
              </a:buClr>
              <a:buSzPct val="132000"/>
              <a:buFont typeface="Wingdings" panose="05000000000000000000" pitchFamily="2" charset="2"/>
              <a:buChar char="§"/>
              <a:defRPr/>
            </a:pPr>
            <a:r>
              <a:rPr lang="es-MX" altLang="es-MX" smtClean="0">
                <a:cs typeface="Arial" panose="020B0604020202020204" pitchFamily="34" charset="0"/>
              </a:rPr>
              <a:t>Acceder plenamente a la jurisdicción del Estado. </a:t>
            </a:r>
          </a:p>
          <a:p>
            <a:pPr algn="just" eaLnBrk="1" hangingPunct="1">
              <a:lnSpc>
                <a:spcPct val="90000"/>
              </a:lnSpc>
              <a:spcBef>
                <a:spcPts val="600"/>
              </a:spcBef>
              <a:spcAft>
                <a:spcPts val="600"/>
              </a:spcAft>
              <a:buClr>
                <a:srgbClr val="000000"/>
              </a:buClr>
              <a:buSzPct val="132000"/>
              <a:buFont typeface="Wingdings" panose="05000000000000000000" pitchFamily="2" charset="2"/>
              <a:buChar char="§"/>
              <a:defRPr/>
            </a:pPr>
            <a:r>
              <a:rPr lang="es-MX" altLang="es-MX" smtClean="0">
                <a:cs typeface="Arial" panose="020B0604020202020204" pitchFamily="34" charset="0"/>
              </a:rPr>
              <a:t>Las constituciones y las leyes de las entidades federativas establecerán las características de </a:t>
            </a:r>
            <a:r>
              <a:rPr lang="es-MX" altLang="es-MX" b="1" smtClean="0">
                <a:cs typeface="Arial" panose="020B0604020202020204" pitchFamily="34" charset="0"/>
              </a:rPr>
              <a:t>libre determinación y autonomía </a:t>
            </a:r>
            <a:r>
              <a:rPr lang="es-MX" altLang="es-MX" smtClean="0">
                <a:cs typeface="Arial" panose="020B0604020202020204" pitchFamily="34" charset="0"/>
              </a:rPr>
              <a:t>que mejor expresen las situaciones y aspiraciones de los pueblos indígenas, así como las normas para el reconocimiento de las comunidades indígenas como entidades de interés público.</a:t>
            </a:r>
            <a:endParaRPr lang="es-ES" altLang="es-MX" smtClean="0">
              <a:cs typeface="Arial" panose="020B0604020202020204" pitchFamily="34" charset="0"/>
            </a:endParaRPr>
          </a:p>
        </p:txBody>
      </p:sp>
      <p:sp>
        <p:nvSpPr>
          <p:cNvPr id="29699" name="Rectangle 21">
            <a:hlinkClick r:id="rId3" action="ppaction://hlinksldjump"/>
          </p:cNvPr>
          <p:cNvSpPr>
            <a:spLocks noChangeArrowheads="1"/>
          </p:cNvSpPr>
          <p:nvPr/>
        </p:nvSpPr>
        <p:spPr bwMode="auto">
          <a:xfrm>
            <a:off x="6011863" y="5897563"/>
            <a:ext cx="2016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1400" b="1" i="1">
                <a:solidFill>
                  <a:srgbClr val="006600"/>
                </a:solidFill>
                <a:latin typeface="Calibri" panose="020F0502020204030204" pitchFamily="34" charset="0"/>
              </a:rPr>
              <a:t>Ver SUP-JDC-013/2002</a:t>
            </a:r>
          </a:p>
          <a:p>
            <a:pPr algn="r" eaLnBrk="1" hangingPunct="1"/>
            <a:r>
              <a:rPr lang="es-MX" altLang="es-MX" sz="1400" b="1" i="1">
                <a:solidFill>
                  <a:srgbClr val="006600"/>
                </a:solidFill>
                <a:latin typeface="Calibri" panose="020F0502020204030204" pitchFamily="34" charset="0"/>
              </a:rPr>
              <a:t>Tesis 152/2002</a:t>
            </a:r>
          </a:p>
        </p:txBody>
      </p:sp>
      <p:sp>
        <p:nvSpPr>
          <p:cNvPr id="5" name="4 Botón de acción: Hacia delante o Siguiente">
            <a:hlinkClick r:id="rId4" action="ppaction://hlinksldjump" highlightClick="1"/>
          </p:cNvPr>
          <p:cNvSpPr/>
          <p:nvPr/>
        </p:nvSpPr>
        <p:spPr bwMode="auto">
          <a:xfrm>
            <a:off x="8027988" y="6022975"/>
            <a:ext cx="431800" cy="358775"/>
          </a:xfrm>
          <a:prstGeom prst="actionButtonForwardNext">
            <a:avLst/>
          </a:prstGeom>
          <a:solidFill>
            <a:srgbClr val="006600">
              <a:alpha val="17000"/>
            </a:srgbClr>
          </a:solidFill>
          <a:ln w="19050" algn="ctr">
            <a:solidFill>
              <a:schemeClr val="accent2">
                <a:lumMod val="50000"/>
              </a:schemeClr>
            </a:solidFill>
            <a:round/>
            <a:headEnd/>
            <a:tailEnd/>
          </a:ln>
        </p:spPr>
        <p:txBody>
          <a:bodyPr/>
          <a:lstStyle/>
          <a:p>
            <a:pPr eaLnBrk="1" fontAlgn="auto" hangingPunct="1">
              <a:lnSpc>
                <a:spcPct val="90000"/>
              </a:lnSpc>
              <a:spcBef>
                <a:spcPct val="50000"/>
              </a:spcBef>
              <a:spcAft>
                <a:spcPts val="0"/>
              </a:spcAft>
              <a:buFont typeface="Wingdings" pitchFamily="2" charset="2"/>
              <a:buNone/>
              <a:defRPr/>
            </a:pPr>
            <a:endParaRPr lang="es-ES" b="1" dirty="0">
              <a:latin typeface="+mn-lt"/>
              <a:ea typeface="MS PGothic" pitchFamily="34" charset="-128"/>
            </a:endParaRPr>
          </a:p>
        </p:txBody>
      </p:sp>
      <p:sp>
        <p:nvSpPr>
          <p:cNvPr id="29701" name="Rectangle 2"/>
          <p:cNvSpPr txBox="1">
            <a:spLocks noChangeArrowheads="1"/>
          </p:cNvSpPr>
          <p:nvPr/>
        </p:nvSpPr>
        <p:spPr bwMode="auto">
          <a:xfrm>
            <a:off x="2771775" y="549275"/>
            <a:ext cx="6192838" cy="720725"/>
          </a:xfrm>
          <a:prstGeom prst="rect">
            <a:avLst/>
          </a:prstGeom>
          <a:solidFill>
            <a:srgbClr val="1E582C">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200" b="1"/>
              <a:t>Constitución Política de los Estados Unidos Mexicanos</a:t>
            </a:r>
            <a:endParaRPr lang="es-ES" altLang="es-MX" sz="2200" b="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txBox="1">
            <a:spLocks noChangeArrowheads="1"/>
          </p:cNvSpPr>
          <p:nvPr/>
        </p:nvSpPr>
        <p:spPr bwMode="auto">
          <a:xfrm>
            <a:off x="2916238" y="620713"/>
            <a:ext cx="6192837" cy="720725"/>
          </a:xfrm>
          <a:prstGeom prst="rect">
            <a:avLst/>
          </a:prstGeom>
          <a:solidFill>
            <a:srgbClr val="1E582C">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200" b="1"/>
              <a:t>Constitución Política de los Estados Unidos Mexicanos</a:t>
            </a:r>
            <a:endParaRPr lang="es-ES" altLang="es-MX" sz="2200" b="1"/>
          </a:p>
        </p:txBody>
      </p:sp>
      <p:sp>
        <p:nvSpPr>
          <p:cNvPr id="4" name="Text Box 32"/>
          <p:cNvSpPr txBox="1">
            <a:spLocks noChangeArrowheads="1"/>
          </p:cNvSpPr>
          <p:nvPr/>
        </p:nvSpPr>
        <p:spPr bwMode="auto">
          <a:xfrm>
            <a:off x="684213" y="1557338"/>
            <a:ext cx="7848600" cy="744537"/>
          </a:xfrm>
          <a:prstGeom prst="rect">
            <a:avLst/>
          </a:prstGeom>
          <a:solidFill>
            <a:schemeClr val="bg1">
              <a:lumMod val="95000"/>
            </a:schemeClr>
          </a:solidFill>
          <a:ln w="9525" algn="ctr">
            <a:noFill/>
            <a:miter lim="800000"/>
            <a:headEnd/>
            <a:tailEnd/>
          </a:ln>
        </p:spPr>
        <p:txBody>
          <a:bodyPr>
            <a:spAutoFit/>
          </a:bodyPr>
          <a:lstStyle>
            <a:lvl1pPr marL="361950" indent="-3619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spcBef>
                <a:spcPts val="600"/>
              </a:spcBef>
              <a:spcAft>
                <a:spcPts val="600"/>
              </a:spcAft>
              <a:buClr>
                <a:srgbClr val="006600"/>
              </a:buClr>
              <a:defRPr/>
            </a:pPr>
            <a:r>
              <a:rPr lang="es-MX" altLang="es-MX" b="1" smtClean="0">
                <a:cs typeface="Arial" panose="020B0604020202020204" pitchFamily="34" charset="0"/>
              </a:rPr>
              <a:t>Artículo 2°:</a:t>
            </a:r>
          </a:p>
          <a:p>
            <a:pPr algn="just" eaLnBrk="1" hangingPunct="1">
              <a:lnSpc>
                <a:spcPct val="90000"/>
              </a:lnSpc>
              <a:spcBef>
                <a:spcPts val="600"/>
              </a:spcBef>
              <a:spcAft>
                <a:spcPts val="600"/>
              </a:spcAft>
              <a:buClr>
                <a:srgbClr val="006600"/>
              </a:buClr>
              <a:defRPr/>
            </a:pPr>
            <a:r>
              <a:rPr lang="es-MX" altLang="es-MX" b="1" smtClean="0">
                <a:cs typeface="Arial" panose="020B0604020202020204" pitchFamily="34" charset="0"/>
              </a:rPr>
              <a:t>Obligaciones de la Federación, los Estados y los Municipios:</a:t>
            </a:r>
          </a:p>
        </p:txBody>
      </p:sp>
      <p:graphicFrame>
        <p:nvGraphicFramePr>
          <p:cNvPr id="5" name="4 Tabla"/>
          <p:cNvGraphicFramePr>
            <a:graphicFrameLocks noGrp="1"/>
          </p:cNvGraphicFramePr>
          <p:nvPr/>
        </p:nvGraphicFramePr>
        <p:xfrm>
          <a:off x="1150938" y="2708275"/>
          <a:ext cx="6913562" cy="3278188"/>
        </p:xfrm>
        <a:graphic>
          <a:graphicData uri="http://schemas.openxmlformats.org/drawingml/2006/table">
            <a:tbl>
              <a:tblPr firstRow="1" bandRow="1">
                <a:tableStyleId>{5940675A-B579-460E-94D1-54222C63F5DA}</a:tableStyleId>
              </a:tblPr>
              <a:tblGrid>
                <a:gridCol w="6913562">
                  <a:extLst>
                    <a:ext uri="{9D8B030D-6E8A-4147-A177-3AD203B41FA5}">
                      <a16:colId xmlns:a16="http://schemas.microsoft.com/office/drawing/2014/main" xmlns="" val="20000"/>
                    </a:ext>
                  </a:extLst>
                </a:gridCol>
              </a:tblGrid>
              <a:tr h="3278188">
                <a:tc>
                  <a:txBody>
                    <a:bodyPr/>
                    <a:lstStyle/>
                    <a:p>
                      <a:pPr marL="285750" indent="-285750" algn="l">
                        <a:buFont typeface="Wingdings" pitchFamily="2" charset="2"/>
                        <a:buChar char="q"/>
                      </a:pPr>
                      <a:r>
                        <a:rPr lang="es-MX" sz="1800" b="0" dirty="0" smtClean="0"/>
                        <a:t>Impulsar el desarrollo económico</a:t>
                      </a:r>
                      <a:r>
                        <a:rPr lang="es-MX" sz="1800" b="0" baseline="0" dirty="0" smtClean="0"/>
                        <a:t> </a:t>
                      </a:r>
                      <a:r>
                        <a:rPr lang="es-MX" sz="1800" b="0" dirty="0" smtClean="0"/>
                        <a:t>regional.</a:t>
                      </a:r>
                      <a:endParaRPr lang="es-MX" sz="1800" b="0" dirty="0"/>
                    </a:p>
                    <a:p>
                      <a:pPr marL="285750" indent="-285750">
                        <a:buFont typeface="Wingdings" pitchFamily="2" charset="2"/>
                        <a:buChar char="q"/>
                      </a:pPr>
                      <a:r>
                        <a:rPr lang="es-MX" sz="1800" b="0" baseline="0" dirty="0" smtClean="0"/>
                        <a:t>Garantizar la educación.</a:t>
                      </a:r>
                      <a:endParaRPr lang="es-MX" sz="1800" b="0" dirty="0"/>
                    </a:p>
                    <a:p>
                      <a:pPr marL="285750" indent="-285750">
                        <a:buFont typeface="Wingdings" pitchFamily="2" charset="2"/>
                        <a:buChar char="q"/>
                      </a:pPr>
                      <a:r>
                        <a:rPr lang="es-MX" sz="1800" b="0" dirty="0" smtClean="0"/>
                        <a:t>Dar acceso a la salud y alimentación.</a:t>
                      </a:r>
                      <a:endParaRPr lang="es-MX" sz="1800" b="0" dirty="0"/>
                    </a:p>
                    <a:p>
                      <a:pPr marL="285750" indent="-285750">
                        <a:buFont typeface="Wingdings" pitchFamily="2" charset="2"/>
                        <a:buChar char="q"/>
                      </a:pPr>
                      <a:r>
                        <a:rPr lang="es-MX" sz="1800" b="0" baseline="0" dirty="0" smtClean="0"/>
                        <a:t>Incorporar a la mujer al desarrollo.</a:t>
                      </a:r>
                      <a:endParaRPr lang="es-MX" sz="1800" b="0" dirty="0" smtClean="0"/>
                    </a:p>
                    <a:p>
                      <a:pPr marL="285750" indent="-285750">
                        <a:buFont typeface="Wingdings" pitchFamily="2" charset="2"/>
                        <a:buChar char="q"/>
                      </a:pPr>
                      <a:r>
                        <a:rPr lang="es-MX" sz="1800" b="0" dirty="0" smtClean="0"/>
                        <a:t>Extender la red de comunicaciones.</a:t>
                      </a:r>
                    </a:p>
                    <a:p>
                      <a:pPr marL="285750" indent="-285750">
                        <a:buFont typeface="Wingdings" pitchFamily="2" charset="2"/>
                        <a:buChar char="q"/>
                      </a:pPr>
                      <a:r>
                        <a:rPr lang="es-MX" sz="1800" b="0" dirty="0" smtClean="0"/>
                        <a:t>Protección de indígenas migrantes.</a:t>
                      </a:r>
                    </a:p>
                    <a:p>
                      <a:pPr marL="285750" indent="-285750">
                        <a:buFont typeface="Wingdings" pitchFamily="2" charset="2"/>
                        <a:buChar char="q"/>
                      </a:pPr>
                      <a:r>
                        <a:rPr lang="es-MX" sz="1800" b="0" dirty="0" smtClean="0"/>
                        <a:t>Promover el desarrollo sustentable.</a:t>
                      </a:r>
                    </a:p>
                    <a:p>
                      <a:pPr marL="285750" indent="-285750">
                        <a:buFont typeface="Wingdings" pitchFamily="2" charset="2"/>
                        <a:buChar char="q"/>
                      </a:pPr>
                      <a:r>
                        <a:rPr lang="es-MX" sz="1800" b="0" baseline="0" dirty="0" smtClean="0"/>
                        <a:t>Consultar a los pueblos indígenas para el Plan Nacional de Desarrollo. </a:t>
                      </a:r>
                      <a:endParaRPr lang="es-MX" sz="1800" b="0" dirty="0" smtClean="0"/>
                    </a:p>
                  </a:txBody>
                  <a:tcPr marL="91449" marR="91449" marT="45737" marB="45737"/>
                </a:tc>
                <a:extLst>
                  <a:ext uri="{0D108BD9-81ED-4DB2-BD59-A6C34878D82A}">
                    <a16:rowId xmlns:a16="http://schemas.microsoft.com/office/drawing/2014/main" xmlns=""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Rectángulo"/>
          <p:cNvSpPr>
            <a:spLocks noChangeArrowheads="1"/>
          </p:cNvSpPr>
          <p:nvPr/>
        </p:nvSpPr>
        <p:spPr bwMode="auto">
          <a:xfrm>
            <a:off x="755650" y="866775"/>
            <a:ext cx="145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b="1">
                <a:cs typeface="Arial" panose="020B0604020202020204" pitchFamily="34" charset="0"/>
              </a:rPr>
              <a:t>Artículo 35:</a:t>
            </a:r>
            <a:endParaRPr lang="es-MX" altLang="es-MX"/>
          </a:p>
        </p:txBody>
      </p:sp>
      <p:sp>
        <p:nvSpPr>
          <p:cNvPr id="32771" name="Rectangle 2"/>
          <p:cNvSpPr txBox="1">
            <a:spLocks noChangeArrowheads="1"/>
          </p:cNvSpPr>
          <p:nvPr/>
        </p:nvSpPr>
        <p:spPr bwMode="auto">
          <a:xfrm>
            <a:off x="2771775" y="692150"/>
            <a:ext cx="6121400" cy="720725"/>
          </a:xfrm>
          <a:prstGeom prst="rect">
            <a:avLst/>
          </a:prstGeom>
          <a:solidFill>
            <a:srgbClr val="1E582C">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200" b="1"/>
              <a:t>Constitución Política de los Estados Unidos Mexicanos</a:t>
            </a:r>
            <a:endParaRPr lang="es-ES" altLang="es-MX" sz="2200" b="1"/>
          </a:p>
        </p:txBody>
      </p:sp>
      <p:sp>
        <p:nvSpPr>
          <p:cNvPr id="5" name="9 CuadroTexto"/>
          <p:cNvSpPr txBox="1">
            <a:spLocks noChangeArrowheads="1"/>
          </p:cNvSpPr>
          <p:nvPr/>
        </p:nvSpPr>
        <p:spPr bwMode="auto">
          <a:xfrm>
            <a:off x="468313" y="1557338"/>
            <a:ext cx="8064500" cy="2970212"/>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r>
              <a:rPr lang="es-MX" altLang="es-MX" sz="1700" b="1" dirty="0" smtClean="0"/>
              <a:t>Son derechos del ciudadano:</a:t>
            </a:r>
          </a:p>
          <a:p>
            <a:pPr eaLnBrk="1" hangingPunct="1">
              <a:defRPr/>
            </a:pPr>
            <a:endParaRPr lang="es-MX" altLang="es-MX" sz="1700" b="1" dirty="0" smtClean="0"/>
          </a:p>
          <a:p>
            <a:pPr marL="285750" indent="-285750" eaLnBrk="1" hangingPunct="1">
              <a:buFont typeface="Wingdings" pitchFamily="2" charset="2"/>
              <a:buChar char="ü"/>
              <a:defRPr/>
            </a:pPr>
            <a:r>
              <a:rPr lang="es-MX" altLang="es-MX" sz="1700" dirty="0" smtClean="0"/>
              <a:t>Votar en las elecciones populares.</a:t>
            </a:r>
          </a:p>
          <a:p>
            <a:pPr marL="285750" indent="-285750" eaLnBrk="1" hangingPunct="1">
              <a:buFont typeface="Wingdings" pitchFamily="2" charset="2"/>
              <a:buChar char="ü"/>
              <a:defRPr/>
            </a:pPr>
            <a:r>
              <a:rPr lang="es-MX" altLang="es-MX" sz="1700" dirty="0" smtClean="0"/>
              <a:t>Poder ser votado.</a:t>
            </a:r>
          </a:p>
          <a:p>
            <a:pPr marL="285750" indent="-285750" eaLnBrk="1" hangingPunct="1">
              <a:buFont typeface="Wingdings" pitchFamily="2" charset="2"/>
              <a:buChar char="ü"/>
              <a:defRPr/>
            </a:pPr>
            <a:r>
              <a:rPr lang="es-MX" altLang="es-MX" sz="1700" dirty="0" smtClean="0"/>
              <a:t>Registrarse como candidato (partido político o independiente).</a:t>
            </a:r>
          </a:p>
          <a:p>
            <a:pPr marL="285750" indent="-285750" eaLnBrk="1" hangingPunct="1">
              <a:buFont typeface="Wingdings" pitchFamily="2" charset="2"/>
              <a:buChar char="ü"/>
              <a:defRPr/>
            </a:pPr>
            <a:r>
              <a:rPr lang="es-MX" altLang="es-MX" sz="1700" dirty="0" smtClean="0"/>
              <a:t>Asociarse individual y libremente.</a:t>
            </a:r>
          </a:p>
          <a:p>
            <a:pPr marL="285750" indent="-285750" eaLnBrk="1" hangingPunct="1">
              <a:buFont typeface="Wingdings" pitchFamily="2" charset="2"/>
              <a:buChar char="ü"/>
              <a:defRPr/>
            </a:pPr>
            <a:r>
              <a:rPr lang="es-MX" altLang="es-MX" sz="1700" dirty="0" smtClean="0"/>
              <a:t>Tomar las armas en el Ejército para la defensa de la República. </a:t>
            </a:r>
          </a:p>
          <a:p>
            <a:pPr marL="285750" indent="-285750" eaLnBrk="1" hangingPunct="1">
              <a:buFont typeface="Wingdings" pitchFamily="2" charset="2"/>
              <a:buChar char="ü"/>
              <a:defRPr/>
            </a:pPr>
            <a:r>
              <a:rPr lang="es-MX" altLang="es-MX" sz="1700" dirty="0" smtClean="0"/>
              <a:t>Ejercer el derecho de petición</a:t>
            </a:r>
          </a:p>
          <a:p>
            <a:pPr marL="285750" indent="-285750" eaLnBrk="1" hangingPunct="1">
              <a:buFont typeface="Wingdings" pitchFamily="2" charset="2"/>
              <a:buChar char="ü"/>
              <a:defRPr/>
            </a:pPr>
            <a:r>
              <a:rPr lang="es-MX" altLang="es-MX" sz="1700" dirty="0" smtClean="0"/>
              <a:t>Poder ser nombrado para cualquier empleo o comisión del servicio público.</a:t>
            </a:r>
          </a:p>
          <a:p>
            <a:pPr marL="285750" indent="-285750" eaLnBrk="1" hangingPunct="1">
              <a:buFont typeface="Wingdings" pitchFamily="2" charset="2"/>
              <a:buChar char="ü"/>
              <a:defRPr/>
            </a:pPr>
            <a:r>
              <a:rPr lang="es-MX" altLang="es-MX" sz="1700" dirty="0" smtClean="0"/>
              <a:t>Iniciar leyes.</a:t>
            </a:r>
          </a:p>
          <a:p>
            <a:pPr marL="285750" indent="-285750" eaLnBrk="1" hangingPunct="1">
              <a:buFont typeface="Wingdings" pitchFamily="2" charset="2"/>
              <a:buChar char="ü"/>
              <a:defRPr/>
            </a:pPr>
            <a:r>
              <a:rPr lang="es-MX" altLang="es-MX" sz="1700" dirty="0" smtClean="0"/>
              <a:t>Votar en consultas populares.</a:t>
            </a:r>
          </a:p>
        </p:txBody>
      </p:sp>
      <p:sp>
        <p:nvSpPr>
          <p:cNvPr id="32773" name="9 CuadroTexto"/>
          <p:cNvSpPr txBox="1">
            <a:spLocks noChangeArrowheads="1"/>
          </p:cNvSpPr>
          <p:nvPr/>
        </p:nvSpPr>
        <p:spPr bwMode="auto">
          <a:xfrm>
            <a:off x="468313" y="5292725"/>
            <a:ext cx="7991475" cy="615950"/>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Wingdings" panose="05000000000000000000" pitchFamily="2" charset="2"/>
              <a:buChar char="ü"/>
            </a:pPr>
            <a:r>
              <a:rPr lang="es-MX" altLang="es-MX" sz="1700"/>
              <a:t>Sólo los ciudadanos podrán formar partidos políticos y afiliarse libre e individualmente a ellos. </a:t>
            </a:r>
          </a:p>
        </p:txBody>
      </p:sp>
      <p:sp>
        <p:nvSpPr>
          <p:cNvPr id="32774" name="2 Rectángulo"/>
          <p:cNvSpPr>
            <a:spLocks noChangeArrowheads="1"/>
          </p:cNvSpPr>
          <p:nvPr/>
        </p:nvSpPr>
        <p:spPr bwMode="auto">
          <a:xfrm>
            <a:off x="468313" y="4724400"/>
            <a:ext cx="145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b="1">
                <a:cs typeface="Arial" panose="020B0604020202020204" pitchFamily="34" charset="0"/>
              </a:rPr>
              <a:t>Artículo 41:</a:t>
            </a:r>
            <a:endParaRPr lang="es-MX" altLang="es-MX"/>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txBox="1">
            <a:spLocks noChangeArrowheads="1"/>
          </p:cNvSpPr>
          <p:nvPr/>
        </p:nvSpPr>
        <p:spPr bwMode="auto">
          <a:xfrm>
            <a:off x="6251575" y="617538"/>
            <a:ext cx="2879725" cy="720725"/>
          </a:xfrm>
          <a:prstGeom prst="rect">
            <a:avLst/>
          </a:prstGeom>
          <a:solidFill>
            <a:srgbClr val="1E582C">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2200" b="1"/>
              <a:t>Legislación Federal</a:t>
            </a:r>
          </a:p>
        </p:txBody>
      </p:sp>
      <p:sp>
        <p:nvSpPr>
          <p:cNvPr id="33795" name="AutoShape 4">
            <a:hlinkClick r:id="rId2" action="ppaction://hlinksldjump"/>
          </p:cNvPr>
          <p:cNvSpPr>
            <a:spLocks noChangeArrowheads="1"/>
          </p:cNvSpPr>
          <p:nvPr/>
        </p:nvSpPr>
        <p:spPr bwMode="auto">
          <a:xfrm>
            <a:off x="280988" y="889000"/>
            <a:ext cx="5581650" cy="6540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marL="266700" indent="-2667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Clr>
                <a:srgbClr val="006600"/>
              </a:buClr>
              <a:buSzPct val="95000"/>
              <a:buFont typeface="Wingdings" panose="05000000000000000000" pitchFamily="2" charset="2"/>
              <a:buChar char="q"/>
            </a:pPr>
            <a:r>
              <a:rPr lang="es-ES" altLang="es-MX" b="1"/>
              <a:t>Ley General de Procedimientos e Instituciones Electorales.</a:t>
            </a:r>
            <a:endParaRPr lang="es-ES" altLang="es-MX" b="1" i="1">
              <a:solidFill>
                <a:srgbClr val="008040"/>
              </a:solidFill>
            </a:endParaRPr>
          </a:p>
        </p:txBody>
      </p:sp>
      <p:sp>
        <p:nvSpPr>
          <p:cNvPr id="33796" name="9 CuadroTexto"/>
          <p:cNvSpPr txBox="1">
            <a:spLocks noChangeArrowheads="1"/>
          </p:cNvSpPr>
          <p:nvPr/>
        </p:nvSpPr>
        <p:spPr bwMode="auto">
          <a:xfrm>
            <a:off x="287338" y="1773238"/>
            <a:ext cx="8215312" cy="1922462"/>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Wingdings" panose="05000000000000000000" pitchFamily="2" charset="2"/>
              <a:buChar char="§"/>
            </a:pPr>
            <a:r>
              <a:rPr lang="es-MX" altLang="es-MX" sz="1700"/>
              <a:t>Votar en las elecciones constituye un derecho y una obligación.</a:t>
            </a:r>
          </a:p>
          <a:p>
            <a:pPr algn="just" eaLnBrk="1" hangingPunct="1">
              <a:buFont typeface="Wingdings" panose="05000000000000000000" pitchFamily="2" charset="2"/>
              <a:buChar char="§"/>
            </a:pPr>
            <a:r>
              <a:rPr lang="es-MX" altLang="es-MX" sz="1700"/>
              <a:t>Es derecho de los ciudadanos, y obligación de los partidos políticos, la igualdad de oportunidades y la paridad entre hombres y mujeres para tener acceso a cargos de elección popular. Es derecho de los ciudadanos ser votado para todos los puestos de elección popular.</a:t>
            </a:r>
          </a:p>
          <a:p>
            <a:pPr algn="just" eaLnBrk="1" hangingPunct="1">
              <a:buFont typeface="Wingdings" panose="05000000000000000000" pitchFamily="2" charset="2"/>
              <a:buChar char="§"/>
            </a:pPr>
            <a:r>
              <a:rPr lang="es-MX" altLang="es-MX" sz="1700"/>
              <a:t>Es derecho y obligación de los ciudadanos, votar en consultas populares. </a:t>
            </a:r>
            <a:r>
              <a:rPr lang="es-MX" altLang="es-MX" sz="1700" b="1" i="1">
                <a:solidFill>
                  <a:srgbClr val="008040"/>
                </a:solidFill>
              </a:rPr>
              <a:t>(Art. 7)</a:t>
            </a:r>
          </a:p>
        </p:txBody>
      </p:sp>
      <p:sp>
        <p:nvSpPr>
          <p:cNvPr id="33797" name="9 CuadroTexto"/>
          <p:cNvSpPr txBox="1">
            <a:spLocks noChangeArrowheads="1"/>
          </p:cNvSpPr>
          <p:nvPr/>
        </p:nvSpPr>
        <p:spPr bwMode="auto">
          <a:xfrm>
            <a:off x="287338" y="4005263"/>
            <a:ext cx="8180387" cy="2184400"/>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Wingdings" panose="05000000000000000000" pitchFamily="2" charset="2"/>
              <a:buChar char="§"/>
            </a:pPr>
            <a:r>
              <a:rPr lang="es-MX" altLang="es-MX" sz="1700"/>
              <a:t>Los pueblos y comunidades indígenas tienen derecho a elegir, en los municipios con población indígena, representantes en los ayuntamientos. Las constituciones y leyes estatales reconocerán y regularán estos derechos en los municipios de conformidad con sus tradiciones y normas internas. </a:t>
            </a:r>
          </a:p>
          <a:p>
            <a:pPr algn="just" eaLnBrk="1" hangingPunct="1">
              <a:buFont typeface="Wingdings" panose="05000000000000000000" pitchFamily="2" charset="2"/>
              <a:buChar char="§"/>
            </a:pPr>
            <a:r>
              <a:rPr lang="es-MX" altLang="es-MX" sz="1700"/>
              <a:t>Los pueblos y comunidades indígenas elegirán de acuerdo con sus principios, normas, procedimientos y prácticas tradicionales, a las autoridades de sus propias formas de gobierno interno, garantizando la participación de hombres y mujeres en condiciones de igualdad. </a:t>
            </a:r>
            <a:r>
              <a:rPr lang="es-MX" altLang="es-MX" sz="1700" b="1" i="1">
                <a:solidFill>
                  <a:srgbClr val="008040"/>
                </a:solidFill>
              </a:rPr>
              <a:t>(Art. 26)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txBox="1">
            <a:spLocks noChangeArrowheads="1"/>
          </p:cNvSpPr>
          <p:nvPr/>
        </p:nvSpPr>
        <p:spPr bwMode="auto">
          <a:xfrm>
            <a:off x="6251575" y="617538"/>
            <a:ext cx="2879725" cy="720725"/>
          </a:xfrm>
          <a:prstGeom prst="rect">
            <a:avLst/>
          </a:prstGeom>
          <a:solidFill>
            <a:srgbClr val="1E582C">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2200" b="1"/>
              <a:t>Legislación Federal</a:t>
            </a:r>
          </a:p>
        </p:txBody>
      </p:sp>
      <p:sp>
        <p:nvSpPr>
          <p:cNvPr id="34819" name="AutoShape 4">
            <a:hlinkClick r:id="rId2" action="ppaction://hlinksldjump"/>
          </p:cNvPr>
          <p:cNvSpPr>
            <a:spLocks noChangeArrowheads="1"/>
          </p:cNvSpPr>
          <p:nvPr/>
        </p:nvSpPr>
        <p:spPr bwMode="auto">
          <a:xfrm>
            <a:off x="569913" y="1412875"/>
            <a:ext cx="7867650" cy="3778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marL="266700" indent="-2667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Clr>
                <a:srgbClr val="006600"/>
              </a:buClr>
              <a:buSzPct val="95000"/>
              <a:buFont typeface="Wingdings" panose="05000000000000000000" pitchFamily="2" charset="2"/>
              <a:buChar char="q"/>
            </a:pPr>
            <a:r>
              <a:rPr lang="es-ES" altLang="es-MX" b="1"/>
              <a:t>Ley General de Desarrollo Social</a:t>
            </a:r>
            <a:endParaRPr lang="es-ES" altLang="es-MX" b="1" i="1">
              <a:solidFill>
                <a:srgbClr val="008040"/>
              </a:solidFill>
            </a:endParaRPr>
          </a:p>
        </p:txBody>
      </p:sp>
      <p:sp>
        <p:nvSpPr>
          <p:cNvPr id="5" name="4 CuadroTexto"/>
          <p:cNvSpPr txBox="1"/>
          <p:nvPr/>
        </p:nvSpPr>
        <p:spPr>
          <a:xfrm>
            <a:off x="461963" y="1916113"/>
            <a:ext cx="7343775" cy="1035050"/>
          </a:xfrm>
          <a:prstGeom prst="rect">
            <a:avLst/>
          </a:prstGeom>
          <a:noFill/>
          <a:ln w="19050">
            <a:solidFill>
              <a:srgbClr val="006600"/>
            </a:solidFill>
          </a:ln>
        </p:spPr>
        <p:txBody>
          <a:bodyPr>
            <a:spAutoFit/>
          </a:bodyPr>
          <a:lstStyle/>
          <a:p>
            <a:pPr algn="just" eaLnBrk="1" fontAlgn="auto" hangingPunct="1">
              <a:lnSpc>
                <a:spcPct val="90000"/>
              </a:lnSpc>
              <a:spcBef>
                <a:spcPct val="50000"/>
              </a:spcBef>
              <a:spcAft>
                <a:spcPts val="0"/>
              </a:spcAft>
              <a:buClr>
                <a:schemeClr val="accent4">
                  <a:lumMod val="50000"/>
                </a:schemeClr>
              </a:buClr>
              <a:buSzPct val="119000"/>
              <a:defRPr/>
            </a:pPr>
            <a:r>
              <a:rPr lang="es-MX" sz="1700" dirty="0">
                <a:ea typeface="MS PGothic" pitchFamily="34" charset="-128"/>
                <a:cs typeface="Arial" pitchFamily="34" charset="0"/>
              </a:rPr>
              <a:t>Reconoce los principios a la libre determinación y la autonomía de los pueblos indígenas, así como de las formas internas de convivencia y organización, y la elección de sus representantes en los ayuntamientos y el acceso a la jurisdicción del Estado. </a:t>
            </a:r>
            <a:r>
              <a:rPr lang="es-MX" sz="1700" b="1" i="1" dirty="0">
                <a:solidFill>
                  <a:srgbClr val="008040"/>
                </a:solidFill>
                <a:ea typeface="MS PGothic" pitchFamily="34" charset="-128"/>
                <a:cs typeface="Arial" pitchFamily="34" charset="0"/>
              </a:rPr>
              <a:t>(Art. 3)</a:t>
            </a:r>
          </a:p>
        </p:txBody>
      </p:sp>
      <p:sp>
        <p:nvSpPr>
          <p:cNvPr id="34821" name="AutoShape 4">
            <a:hlinkClick r:id="rId2" action="ppaction://hlinksldjump"/>
          </p:cNvPr>
          <p:cNvSpPr>
            <a:spLocks noChangeArrowheads="1"/>
          </p:cNvSpPr>
          <p:nvPr/>
        </p:nvSpPr>
        <p:spPr bwMode="auto">
          <a:xfrm>
            <a:off x="457200" y="3168650"/>
            <a:ext cx="7867650" cy="3778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marL="266700" indent="-2667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Clr>
                <a:srgbClr val="006600"/>
              </a:buClr>
              <a:buSzPct val="95000"/>
              <a:buFont typeface="Wingdings" panose="05000000000000000000" pitchFamily="2" charset="2"/>
              <a:buChar char="q"/>
            </a:pPr>
            <a:r>
              <a:rPr lang="es-ES" altLang="es-MX" b="1"/>
              <a:t>Ley General de Acceso de las Mujeres a Vida sin Violencia</a:t>
            </a:r>
            <a:endParaRPr lang="es-ES" altLang="es-MX" b="1" i="1">
              <a:solidFill>
                <a:srgbClr val="008040"/>
              </a:solidFill>
            </a:endParaRPr>
          </a:p>
        </p:txBody>
      </p:sp>
      <p:sp>
        <p:nvSpPr>
          <p:cNvPr id="7" name="6 CuadroTexto"/>
          <p:cNvSpPr txBox="1"/>
          <p:nvPr/>
        </p:nvSpPr>
        <p:spPr>
          <a:xfrm>
            <a:off x="498475" y="3716338"/>
            <a:ext cx="7343775" cy="800100"/>
          </a:xfrm>
          <a:prstGeom prst="rect">
            <a:avLst/>
          </a:prstGeom>
          <a:noFill/>
          <a:ln w="19050">
            <a:solidFill>
              <a:srgbClr val="006600"/>
            </a:solidFill>
          </a:ln>
        </p:spPr>
        <p:txBody>
          <a:bodyPr>
            <a:spAutoFit/>
          </a:bodyPr>
          <a:lstStyle/>
          <a:p>
            <a:pPr algn="just" eaLnBrk="1" fontAlgn="auto" hangingPunct="1">
              <a:lnSpc>
                <a:spcPct val="90000"/>
              </a:lnSpc>
              <a:spcBef>
                <a:spcPct val="50000"/>
              </a:spcBef>
              <a:spcAft>
                <a:spcPts val="0"/>
              </a:spcAft>
              <a:buClr>
                <a:schemeClr val="accent4">
                  <a:lumMod val="50000"/>
                </a:schemeClr>
              </a:buClr>
              <a:buSzPct val="119000"/>
              <a:defRPr/>
            </a:pPr>
            <a:r>
              <a:rPr lang="es-MX" sz="1700" dirty="0">
                <a:ea typeface="MS PGothic" pitchFamily="34" charset="-128"/>
                <a:cs typeface="Arial" pitchFamily="34" charset="0"/>
              </a:rPr>
              <a:t>Establece la obligación de la Federación a promover los derechos de las mujeres indígenas reconociendo su cultura vigilando que no atente contra sus derechos la aplicación de la tradición. </a:t>
            </a:r>
            <a:r>
              <a:rPr lang="es-MX" sz="1700" b="1" i="1" dirty="0">
                <a:solidFill>
                  <a:srgbClr val="008040"/>
                </a:solidFill>
                <a:ea typeface="MS PGothic" pitchFamily="34" charset="-128"/>
                <a:cs typeface="Arial" pitchFamily="34" charset="0"/>
              </a:rPr>
              <a:t>(Art. 41)</a:t>
            </a:r>
          </a:p>
        </p:txBody>
      </p:sp>
      <p:sp>
        <p:nvSpPr>
          <p:cNvPr id="34823" name="AutoShape 4">
            <a:hlinkClick r:id="rId2" action="ppaction://hlinksldjump"/>
          </p:cNvPr>
          <p:cNvSpPr>
            <a:spLocks noChangeArrowheads="1"/>
          </p:cNvSpPr>
          <p:nvPr/>
        </p:nvSpPr>
        <p:spPr bwMode="auto">
          <a:xfrm>
            <a:off x="473075" y="4784725"/>
            <a:ext cx="7869238" cy="3794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marL="266700" indent="-2667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Clr>
                <a:srgbClr val="006600"/>
              </a:buClr>
              <a:buSzPct val="95000"/>
              <a:buFont typeface="Wingdings" panose="05000000000000000000" pitchFamily="2" charset="2"/>
              <a:buChar char="q"/>
            </a:pPr>
            <a:r>
              <a:rPr lang="es-ES" altLang="es-MX" b="1"/>
              <a:t>Ley General para la Igualdad entre Mujeres y Hombres</a:t>
            </a:r>
            <a:endParaRPr lang="es-ES" altLang="es-MX" b="1" i="1">
              <a:solidFill>
                <a:srgbClr val="008040"/>
              </a:solidFill>
            </a:endParaRPr>
          </a:p>
        </p:txBody>
      </p:sp>
      <p:sp>
        <p:nvSpPr>
          <p:cNvPr id="9" name="8 CuadroTexto"/>
          <p:cNvSpPr txBox="1"/>
          <p:nvPr/>
        </p:nvSpPr>
        <p:spPr>
          <a:xfrm>
            <a:off x="569913" y="5300663"/>
            <a:ext cx="7343775" cy="798512"/>
          </a:xfrm>
          <a:prstGeom prst="rect">
            <a:avLst/>
          </a:prstGeom>
          <a:noFill/>
          <a:ln w="19050">
            <a:solidFill>
              <a:srgbClr val="006600"/>
            </a:solidFill>
          </a:ln>
        </p:spPr>
        <p:txBody>
          <a:bodyPr>
            <a:spAutoFit/>
          </a:bodyPr>
          <a:lstStyle/>
          <a:p>
            <a:pPr algn="just" eaLnBrk="1" fontAlgn="auto" hangingPunct="1">
              <a:lnSpc>
                <a:spcPct val="90000"/>
              </a:lnSpc>
              <a:spcBef>
                <a:spcPct val="50000"/>
              </a:spcBef>
              <a:spcAft>
                <a:spcPts val="0"/>
              </a:spcAft>
              <a:buClr>
                <a:schemeClr val="accent4">
                  <a:lumMod val="50000"/>
                </a:schemeClr>
              </a:buClr>
              <a:buSzPct val="119000"/>
              <a:defRPr/>
            </a:pPr>
            <a:r>
              <a:rPr lang="es-MX" sz="1700" dirty="0">
                <a:ea typeface="MS PGothic" pitchFamily="34" charset="-128"/>
                <a:cs typeface="Arial" pitchFamily="34" charset="0"/>
              </a:rPr>
              <a:t>Establece que la política nacional debe proponer mecanismos adecuados para la participación equitativa entre mujeres y hombres en la toma de decisiones políticas y socioeconómicas</a:t>
            </a:r>
            <a:r>
              <a:rPr lang="es-MX" sz="1700" dirty="0">
                <a:solidFill>
                  <a:srgbClr val="008040"/>
                </a:solidFill>
                <a:ea typeface="MS PGothic" pitchFamily="34" charset="-128"/>
                <a:cs typeface="Arial" pitchFamily="34" charset="0"/>
              </a:rPr>
              <a:t>. </a:t>
            </a:r>
            <a:r>
              <a:rPr lang="es-MX" sz="1700" b="1" i="1" dirty="0">
                <a:solidFill>
                  <a:srgbClr val="008040"/>
                </a:solidFill>
                <a:ea typeface="MS PGothic" pitchFamily="34" charset="-128"/>
                <a:cs typeface="Arial" pitchFamily="34" charset="0"/>
              </a:rPr>
              <a:t>(Art. 35 y 36)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txBox="1">
            <a:spLocks noChangeArrowheads="1"/>
          </p:cNvSpPr>
          <p:nvPr/>
        </p:nvSpPr>
        <p:spPr bwMode="auto">
          <a:xfrm>
            <a:off x="6251575" y="617538"/>
            <a:ext cx="2879725" cy="720725"/>
          </a:xfrm>
          <a:prstGeom prst="rect">
            <a:avLst/>
          </a:prstGeom>
          <a:solidFill>
            <a:srgbClr val="1E582C">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2200" b="1"/>
              <a:t>Legislación Federal</a:t>
            </a:r>
          </a:p>
        </p:txBody>
      </p:sp>
      <p:sp>
        <p:nvSpPr>
          <p:cNvPr id="35843" name="AutoShape 4">
            <a:hlinkClick r:id="rId2" action="ppaction://hlinksldjump"/>
          </p:cNvPr>
          <p:cNvSpPr>
            <a:spLocks noChangeArrowheads="1"/>
          </p:cNvSpPr>
          <p:nvPr/>
        </p:nvSpPr>
        <p:spPr bwMode="auto">
          <a:xfrm>
            <a:off x="250825" y="1601788"/>
            <a:ext cx="7867650" cy="3778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marL="266700" indent="-2667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Clr>
                <a:srgbClr val="006600"/>
              </a:buClr>
              <a:buSzPct val="95000"/>
              <a:buFont typeface="Wingdings" panose="05000000000000000000" pitchFamily="2" charset="2"/>
              <a:buChar char="q"/>
            </a:pPr>
            <a:r>
              <a:rPr lang="es-ES" altLang="es-MX" b="1"/>
              <a:t>Ley Federal para Prevenir y Eliminar la Discriminación. </a:t>
            </a:r>
            <a:endParaRPr lang="es-ES" altLang="es-MX" b="1" i="1">
              <a:solidFill>
                <a:srgbClr val="008040"/>
              </a:solidFill>
            </a:endParaRPr>
          </a:p>
        </p:txBody>
      </p:sp>
      <p:sp>
        <p:nvSpPr>
          <p:cNvPr id="35844" name="4 CuadroTexto"/>
          <p:cNvSpPr txBox="1">
            <a:spLocks noChangeArrowheads="1"/>
          </p:cNvSpPr>
          <p:nvPr/>
        </p:nvSpPr>
        <p:spPr bwMode="auto">
          <a:xfrm>
            <a:off x="541338" y="4076700"/>
            <a:ext cx="7343775" cy="1035050"/>
          </a:xfrm>
          <a:prstGeom prst="rect">
            <a:avLst/>
          </a:prstGeom>
          <a:noFill/>
          <a:ln w="1905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spcBef>
                <a:spcPct val="50000"/>
              </a:spcBef>
              <a:buClr>
                <a:srgbClr val="000000"/>
              </a:buClr>
              <a:buSzPct val="119000"/>
            </a:pPr>
            <a:r>
              <a:rPr lang="es-MX" altLang="es-MX" sz="1700">
                <a:cs typeface="Arial" panose="020B0604020202020204" pitchFamily="34" charset="0"/>
              </a:rPr>
              <a:t>Queda prohibida toda práctica discriminatoria que tenga por objeto o efecto impedir o anular el reconocimiento o ejercicio de los derechos y la igualdad real de oportunidades en términos del artículo 1° constitucional. </a:t>
            </a:r>
            <a:r>
              <a:rPr lang="es-MX" altLang="es-MX" sz="1700" b="1" i="1">
                <a:solidFill>
                  <a:srgbClr val="008040"/>
                </a:solidFill>
                <a:cs typeface="Arial" panose="020B0604020202020204" pitchFamily="34" charset="0"/>
              </a:rPr>
              <a:t>(Art. 4)</a:t>
            </a:r>
          </a:p>
        </p:txBody>
      </p:sp>
      <p:sp>
        <p:nvSpPr>
          <p:cNvPr id="6" name="5 CuadroTexto"/>
          <p:cNvSpPr txBox="1"/>
          <p:nvPr/>
        </p:nvSpPr>
        <p:spPr>
          <a:xfrm>
            <a:off x="547688" y="2717800"/>
            <a:ext cx="7343775" cy="1033463"/>
          </a:xfrm>
          <a:prstGeom prst="rect">
            <a:avLst/>
          </a:prstGeom>
          <a:noFill/>
          <a:ln w="19050">
            <a:solidFill>
              <a:srgbClr val="006600"/>
            </a:solidFill>
          </a:ln>
        </p:spPr>
        <p:txBody>
          <a:bodyPr>
            <a:spAutoFit/>
          </a:bodyPr>
          <a:lstStyle/>
          <a:p>
            <a:pPr algn="just" eaLnBrk="1" fontAlgn="auto" hangingPunct="1">
              <a:lnSpc>
                <a:spcPct val="90000"/>
              </a:lnSpc>
              <a:spcBef>
                <a:spcPct val="50000"/>
              </a:spcBef>
              <a:spcAft>
                <a:spcPts val="0"/>
              </a:spcAft>
              <a:buClr>
                <a:schemeClr val="accent4">
                  <a:lumMod val="50000"/>
                </a:schemeClr>
              </a:buClr>
              <a:buSzPct val="119000"/>
              <a:defRPr/>
            </a:pPr>
            <a:r>
              <a:rPr lang="es-MX" sz="1700" dirty="0">
                <a:ea typeface="MS PGothic" pitchFamily="34" charset="-128"/>
                <a:cs typeface="Arial" pitchFamily="34" charset="0"/>
              </a:rPr>
              <a:t>Corresponde al Estado promover las condiciones para que la libertad y la igualdad de las personas sean reales y efectivas. Los poderes públicos deberán eliminar los obstáculos que limiten la participación de las personas en la vida política, económica, cultural y social del país. </a:t>
            </a:r>
            <a:r>
              <a:rPr lang="es-MX" sz="1700" b="1" i="1" dirty="0">
                <a:solidFill>
                  <a:srgbClr val="008040"/>
                </a:solidFill>
                <a:ea typeface="MS PGothic" pitchFamily="34" charset="-128"/>
                <a:cs typeface="Arial" pitchFamily="34" charset="0"/>
              </a:rPr>
              <a:t>(Art. 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CuadroTexto"/>
          <p:cNvSpPr txBox="1">
            <a:spLocks noChangeArrowheads="1"/>
          </p:cNvSpPr>
          <p:nvPr/>
        </p:nvSpPr>
        <p:spPr bwMode="auto">
          <a:xfrm>
            <a:off x="755650" y="2852738"/>
            <a:ext cx="78120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buFont typeface="Wingdings" panose="05000000000000000000" pitchFamily="2" charset="2"/>
              <a:buNone/>
            </a:pPr>
            <a:r>
              <a:rPr lang="es-MX" altLang="es-MX" sz="3600" b="1">
                <a:solidFill>
                  <a:srgbClr val="0E502B"/>
                </a:solidFill>
                <a:latin typeface="Helvetica Neue" charset="0"/>
              </a:rPr>
              <a:t>Derechos político-electorales de las comunidades indígenas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txBox="1">
            <a:spLocks noChangeArrowheads="1"/>
          </p:cNvSpPr>
          <p:nvPr/>
        </p:nvSpPr>
        <p:spPr bwMode="auto">
          <a:xfrm>
            <a:off x="6251575" y="617538"/>
            <a:ext cx="2879725" cy="720725"/>
          </a:xfrm>
          <a:prstGeom prst="rect">
            <a:avLst/>
          </a:prstGeom>
          <a:solidFill>
            <a:srgbClr val="1E582C">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 altLang="es-MX" sz="2200" b="1"/>
              <a:t>Derecho a la libre determinación</a:t>
            </a:r>
          </a:p>
        </p:txBody>
      </p:sp>
      <p:sp>
        <p:nvSpPr>
          <p:cNvPr id="3" name="5 CuadroTexto"/>
          <p:cNvSpPr txBox="1"/>
          <p:nvPr/>
        </p:nvSpPr>
        <p:spPr>
          <a:xfrm>
            <a:off x="323850" y="849313"/>
            <a:ext cx="5761038" cy="1200150"/>
          </a:xfrm>
          <a:prstGeom prst="rect">
            <a:avLst/>
          </a:prstGeom>
          <a:noFill/>
          <a:ln w="19050">
            <a:solidFill>
              <a:srgbClr val="006600"/>
            </a:solidFill>
          </a:ln>
        </p:spPr>
        <p:txBody>
          <a:bodyPr>
            <a:spAutoFit/>
          </a:bodyPr>
          <a:lstStyle/>
          <a:p>
            <a:pPr algn="just" eaLnBrk="1" fontAlgn="auto" hangingPunct="1">
              <a:lnSpc>
                <a:spcPct val="90000"/>
              </a:lnSpc>
              <a:spcBef>
                <a:spcPct val="50000"/>
              </a:spcBef>
              <a:spcAft>
                <a:spcPts val="0"/>
              </a:spcAft>
              <a:buClr>
                <a:schemeClr val="accent4">
                  <a:lumMod val="50000"/>
                </a:schemeClr>
              </a:buClr>
              <a:buSzPct val="119000"/>
              <a:defRPr/>
            </a:pPr>
            <a:r>
              <a:rPr lang="es-ES" sz="1600" dirty="0"/>
              <a:t>De acuerdo con el artículo 2º de la Constitución, el derecho a la libre determinación es la base del ejercicio de una serie de prerrogativas específicas relacionadas con ámbitos de decisión política, económica, social y jurídica de las comunidades. </a:t>
            </a:r>
            <a:endParaRPr lang="es-MX" sz="1700" b="1" i="1" dirty="0">
              <a:solidFill>
                <a:srgbClr val="008040"/>
              </a:solidFill>
              <a:ea typeface="MS PGothic" pitchFamily="34" charset="-128"/>
              <a:cs typeface="Arial" pitchFamily="34" charset="0"/>
            </a:endParaRPr>
          </a:p>
        </p:txBody>
      </p:sp>
      <p:sp>
        <p:nvSpPr>
          <p:cNvPr id="4" name="9 CuadroTexto"/>
          <p:cNvSpPr txBox="1">
            <a:spLocks noChangeArrowheads="1"/>
          </p:cNvSpPr>
          <p:nvPr/>
        </p:nvSpPr>
        <p:spPr bwMode="auto">
          <a:xfrm>
            <a:off x="333375" y="2205038"/>
            <a:ext cx="8180388" cy="2816225"/>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Wingdings" panose="05000000000000000000" pitchFamily="2" charset="2"/>
              <a:buChar char="§"/>
              <a:defRPr/>
            </a:pPr>
            <a:r>
              <a:rPr lang="es-ES" sz="1600" dirty="0" smtClean="0"/>
              <a:t>Del derecho a la libre determinación se deduce una serie de poderes o atributos específicos necesarios para su efectiva realización: </a:t>
            </a:r>
          </a:p>
          <a:p>
            <a:pPr marL="342900" indent="-342900" algn="just" eaLnBrk="1" hangingPunct="1">
              <a:buFontTx/>
              <a:buAutoNum type="alphaLcParenR"/>
              <a:defRPr/>
            </a:pPr>
            <a:r>
              <a:rPr lang="es-ES" sz="1600" dirty="0" smtClean="0"/>
              <a:t>Decidir sus formas internas de organización política o social. </a:t>
            </a:r>
          </a:p>
          <a:p>
            <a:pPr marL="342900" indent="-342900" algn="just" eaLnBrk="1" hangingPunct="1">
              <a:buFontTx/>
              <a:buAutoNum type="alphaLcParenR"/>
              <a:defRPr/>
            </a:pPr>
            <a:r>
              <a:rPr lang="es-ES" sz="1600" dirty="0" smtClean="0"/>
              <a:t>Aplicar sus propios sistemas normativos en la regulación de sus relaciones sociales. </a:t>
            </a:r>
          </a:p>
          <a:p>
            <a:pPr marL="342900" indent="-342900" algn="just" eaLnBrk="1" hangingPunct="1">
              <a:buFontTx/>
              <a:buAutoNum type="alphaLcParenR"/>
              <a:defRPr/>
            </a:pPr>
            <a:r>
              <a:rPr lang="es-ES" sz="1600" dirty="0" smtClean="0"/>
              <a:t>Elegir a sus autoridades siguiendo sus procedimientos y prácticas tradicionales. </a:t>
            </a:r>
          </a:p>
          <a:p>
            <a:pPr marL="342900" indent="-342900" algn="just" eaLnBrk="1" hangingPunct="1">
              <a:buFontTx/>
              <a:buAutoNum type="alphaLcParenR"/>
              <a:defRPr/>
            </a:pPr>
            <a:r>
              <a:rPr lang="es-ES" sz="1600" dirty="0" smtClean="0"/>
              <a:t>Disponer de recursos para financiar sus funciones.</a:t>
            </a:r>
          </a:p>
          <a:p>
            <a:pPr marL="342900" indent="-342900" algn="just" eaLnBrk="1" hangingPunct="1">
              <a:buFontTx/>
              <a:buAutoNum type="alphaLcParenR"/>
              <a:defRPr/>
            </a:pPr>
            <a:r>
              <a:rPr lang="es-ES" sz="1600" dirty="0" smtClean="0"/>
              <a:t>Determinar sus prioridades y estrategias de desarrollo.</a:t>
            </a:r>
          </a:p>
          <a:p>
            <a:pPr marL="342900" indent="-342900" algn="just" eaLnBrk="1" hangingPunct="1">
              <a:buFontTx/>
              <a:buAutoNum type="alphaLcParenR"/>
              <a:defRPr/>
            </a:pPr>
            <a:r>
              <a:rPr lang="es-ES" sz="1600" dirty="0" smtClean="0"/>
              <a:t>Ser consultados antes de adoptar decisiones que puedan afectarlos y obtener su consentimiento antes de la ejecución de proyectos o planes de inversión que puedan causar un impacto mayor en su pueblo </a:t>
            </a:r>
          </a:p>
          <a:p>
            <a:pPr marL="342900" indent="-342900" algn="just" eaLnBrk="1" hangingPunct="1">
              <a:buFontTx/>
              <a:buAutoNum type="alphaLcParenR"/>
              <a:defRPr/>
            </a:pPr>
            <a:r>
              <a:rPr lang="es-ES" sz="1600" dirty="0" smtClean="0"/>
              <a:t>Participar plena y efectivamente en la vida pública </a:t>
            </a:r>
            <a:endParaRPr lang="es-MX" altLang="es-MX" sz="1700" b="1" i="1" dirty="0" smtClean="0">
              <a:solidFill>
                <a:srgbClr val="008040"/>
              </a:solidFill>
            </a:endParaRPr>
          </a:p>
        </p:txBody>
      </p:sp>
      <p:sp>
        <p:nvSpPr>
          <p:cNvPr id="37893" name="Rectángulo 4"/>
          <p:cNvSpPr>
            <a:spLocks noChangeArrowheads="1"/>
          </p:cNvSpPr>
          <p:nvPr/>
        </p:nvSpPr>
        <p:spPr bwMode="auto">
          <a:xfrm>
            <a:off x="554038" y="5084763"/>
            <a:ext cx="75469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 altLang="es-MX" sz="1400"/>
              <a:t>El TEPJF ha señalado que la realización del derecho a la autodeterminación requiere de protección de otros derechos, en especial, el derecho al desarrollo económico, social y cultural, por lo que las comunidades deben tener derecho a la administración directa de los recursos públicos que les corresponden. En caso contrario, “se restringiría su contenido esencial y se tornarían en derechos ilusorios carentes de toda efectividad en la práctica social”.</a:t>
            </a:r>
            <a:endParaRPr lang="es-MX" altLang="es-MX"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noChangeArrowheads="1"/>
          </p:cNvSpPr>
          <p:nvPr/>
        </p:nvSpPr>
        <p:spPr bwMode="auto">
          <a:xfrm>
            <a:off x="6251575" y="617538"/>
            <a:ext cx="2879725" cy="720725"/>
          </a:xfrm>
          <a:prstGeom prst="rect">
            <a:avLst/>
          </a:prstGeom>
          <a:solidFill>
            <a:srgbClr val="1E582C">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 altLang="es-MX" sz="2200" b="1"/>
              <a:t>Derecho a autogobierno</a:t>
            </a:r>
          </a:p>
        </p:txBody>
      </p:sp>
      <p:sp>
        <p:nvSpPr>
          <p:cNvPr id="3" name="5 CuadroTexto"/>
          <p:cNvSpPr txBox="1"/>
          <p:nvPr/>
        </p:nvSpPr>
        <p:spPr>
          <a:xfrm>
            <a:off x="333375" y="719138"/>
            <a:ext cx="5761038" cy="1420812"/>
          </a:xfrm>
          <a:prstGeom prst="rect">
            <a:avLst/>
          </a:prstGeom>
          <a:noFill/>
          <a:ln w="19050">
            <a:solidFill>
              <a:srgbClr val="006600"/>
            </a:solidFill>
          </a:ln>
        </p:spPr>
        <p:txBody>
          <a:bodyPr>
            <a:spAutoFit/>
          </a:bodyPr>
          <a:lstStyle/>
          <a:p>
            <a:pPr algn="just" eaLnBrk="1" fontAlgn="auto" hangingPunct="1">
              <a:lnSpc>
                <a:spcPct val="90000"/>
              </a:lnSpc>
              <a:spcBef>
                <a:spcPct val="50000"/>
              </a:spcBef>
              <a:spcAft>
                <a:spcPts val="0"/>
              </a:spcAft>
              <a:buClr>
                <a:schemeClr val="accent4">
                  <a:lumMod val="50000"/>
                </a:schemeClr>
              </a:buClr>
              <a:buSzPct val="119000"/>
              <a:defRPr/>
            </a:pPr>
            <a:r>
              <a:rPr lang="es-ES" sz="1600" dirty="0"/>
              <a:t>Una vertiente específica del derecho a la autonomía es el derecho de autogobierno. De acuerdo con el TEPJF (Jurisprudencia 19/2014. COMUNIDADES INDÍGENAS. ELEMENTOS QUE COMPONEN EL DERECHO DE AUTOGOBIERNO), este es la manifestación del derecho a la autonomía.</a:t>
            </a:r>
            <a:endParaRPr lang="es-MX" sz="1700" b="1" i="1" dirty="0">
              <a:solidFill>
                <a:srgbClr val="008040"/>
              </a:solidFill>
              <a:ea typeface="MS PGothic" pitchFamily="34" charset="-128"/>
              <a:cs typeface="Arial" pitchFamily="34" charset="0"/>
            </a:endParaRPr>
          </a:p>
        </p:txBody>
      </p:sp>
      <p:sp>
        <p:nvSpPr>
          <p:cNvPr id="4" name="9 CuadroTexto"/>
          <p:cNvSpPr txBox="1">
            <a:spLocks noChangeArrowheads="1"/>
          </p:cNvSpPr>
          <p:nvPr/>
        </p:nvSpPr>
        <p:spPr bwMode="auto">
          <a:xfrm>
            <a:off x="333375" y="2205038"/>
            <a:ext cx="8180388" cy="2800350"/>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Wingdings" panose="05000000000000000000" pitchFamily="2" charset="2"/>
              <a:buChar char="§"/>
              <a:defRPr/>
            </a:pPr>
            <a:r>
              <a:rPr lang="es-ES" sz="1600" dirty="0" smtClean="0"/>
              <a:t>Comprende los siguientes elementos: </a:t>
            </a:r>
          </a:p>
          <a:p>
            <a:pPr marL="342900" indent="-342900" algn="just" eaLnBrk="1" hangingPunct="1">
              <a:buFontTx/>
              <a:buAutoNum type="arabicPeriod"/>
              <a:defRPr/>
            </a:pPr>
            <a:r>
              <a:rPr lang="es-ES" sz="1600" dirty="0" smtClean="0"/>
              <a:t>El reconocimiento, mantenimiento y defensa de la autonomía de los pueblos indígenas para elegir a sus autoridades o representantes acorde con sus usos y costumbres y respetando los derechos humanos de sus integrantes. </a:t>
            </a:r>
          </a:p>
          <a:p>
            <a:pPr marL="342900" indent="-342900" algn="just" eaLnBrk="1" hangingPunct="1">
              <a:buFontTx/>
              <a:buAutoNum type="arabicPeriod"/>
              <a:defRPr/>
            </a:pPr>
            <a:r>
              <a:rPr lang="es-ES" sz="1600" dirty="0" smtClean="0"/>
              <a:t>El ejercicio de sus formas propias de gobierno interno, siguiendo para ello sus normas, procedimientos y prácticas tradicionales, a efectos de conservar y reforzar sus instituciones políticas y sociales. </a:t>
            </a:r>
          </a:p>
          <a:p>
            <a:pPr marL="342900" indent="-342900" algn="just" eaLnBrk="1" hangingPunct="1">
              <a:buFontTx/>
              <a:buAutoNum type="arabicPeriod"/>
              <a:defRPr/>
            </a:pPr>
            <a:r>
              <a:rPr lang="es-ES" sz="1600" dirty="0" smtClean="0"/>
              <a:t>La participación plena en la vida política del Estado. </a:t>
            </a:r>
          </a:p>
          <a:p>
            <a:pPr marL="342900" indent="-342900" algn="just" eaLnBrk="1" hangingPunct="1">
              <a:buFontTx/>
              <a:buAutoNum type="arabicPeriod"/>
              <a:defRPr/>
            </a:pPr>
            <a:r>
              <a:rPr lang="es-ES" sz="1600" dirty="0" smtClean="0"/>
              <a:t>La intervención efectiva en todas las decisiones que les afecten y que son tomadas por las instituciones estatales, como las consultas previas con los pueblos indígenas en relación con cualquier medida que pueda afectar a sus intereses.</a:t>
            </a:r>
            <a:endParaRPr lang="es-MX" altLang="es-MX" sz="1700" b="1" i="1" dirty="0" smtClean="0">
              <a:solidFill>
                <a:srgbClr val="008040"/>
              </a:solidFill>
            </a:endParaRPr>
          </a:p>
        </p:txBody>
      </p:sp>
      <p:sp>
        <p:nvSpPr>
          <p:cNvPr id="38917" name="Rectángulo 4"/>
          <p:cNvSpPr>
            <a:spLocks noChangeArrowheads="1"/>
          </p:cNvSpPr>
          <p:nvPr/>
        </p:nvSpPr>
        <p:spPr bwMode="auto">
          <a:xfrm>
            <a:off x="554038" y="5084763"/>
            <a:ext cx="75469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 altLang="es-MX" sz="1400"/>
              <a:t>Cabe aclarar que el derecho a la libre determinación y autonomía de los pueblos indígenas no es absoluto, pues no puede estimarse como válido cuando tenga como efecto conculcar otro derecho humano establecido por la propia Constitución o por un tratado internacional incorporado al derecho nacional, o que conlleve a la vulneración de la dignidad de la persona humana (SUP-REC-6/2016 y su acumulado SUP-REC-15/2016).</a:t>
            </a:r>
            <a:endParaRPr lang="es-MX" altLang="es-MX"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txBox="1">
            <a:spLocks noChangeArrowheads="1"/>
          </p:cNvSpPr>
          <p:nvPr/>
        </p:nvSpPr>
        <p:spPr bwMode="auto">
          <a:xfrm>
            <a:off x="2987675" y="620713"/>
            <a:ext cx="59039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800" b="1"/>
              <a:t>Objetivos específicos</a:t>
            </a:r>
            <a:endParaRPr lang="es-ES" altLang="es-MX" sz="2800" b="1"/>
          </a:p>
        </p:txBody>
      </p:sp>
      <p:sp>
        <p:nvSpPr>
          <p:cNvPr id="7171" name="AutoShape 14"/>
          <p:cNvSpPr>
            <a:spLocks noChangeArrowheads="1"/>
          </p:cNvSpPr>
          <p:nvPr/>
        </p:nvSpPr>
        <p:spPr bwMode="auto">
          <a:xfrm>
            <a:off x="2411413" y="1916113"/>
            <a:ext cx="473075" cy="325437"/>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7172" name="AutoShape 14"/>
          <p:cNvSpPr>
            <a:spLocks noChangeArrowheads="1"/>
          </p:cNvSpPr>
          <p:nvPr/>
        </p:nvSpPr>
        <p:spPr bwMode="auto">
          <a:xfrm>
            <a:off x="2411413" y="2816225"/>
            <a:ext cx="473075" cy="325438"/>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7173" name="AutoShape 13"/>
          <p:cNvSpPr>
            <a:spLocks noChangeArrowheads="1"/>
          </p:cNvSpPr>
          <p:nvPr/>
        </p:nvSpPr>
        <p:spPr bwMode="auto">
          <a:xfrm>
            <a:off x="2987675" y="1757363"/>
            <a:ext cx="5786438" cy="654050"/>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Reconocerán los conceptos básicos que configuran el derecho indígena.</a:t>
            </a:r>
          </a:p>
        </p:txBody>
      </p:sp>
      <p:sp>
        <p:nvSpPr>
          <p:cNvPr id="7174" name="AutoShape 17"/>
          <p:cNvSpPr>
            <a:spLocks noChangeArrowheads="1"/>
          </p:cNvSpPr>
          <p:nvPr/>
        </p:nvSpPr>
        <p:spPr bwMode="auto">
          <a:xfrm>
            <a:off x="2987675" y="2563813"/>
            <a:ext cx="5786438" cy="930275"/>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buFont typeface="Wingdings" panose="05000000000000000000" pitchFamily="2" charset="2"/>
              <a:buNone/>
            </a:pPr>
            <a:r>
              <a:rPr lang="es-MX" altLang="es-MX"/>
              <a:t>Distinguirán el marco normativo nacional e internacional que regulan los derechos de los indígenas. </a:t>
            </a:r>
          </a:p>
        </p:txBody>
      </p:sp>
      <p:sp>
        <p:nvSpPr>
          <p:cNvPr id="7175" name="AutoShape 17"/>
          <p:cNvSpPr>
            <a:spLocks noChangeArrowheads="1"/>
          </p:cNvSpPr>
          <p:nvPr/>
        </p:nvSpPr>
        <p:spPr bwMode="auto">
          <a:xfrm>
            <a:off x="2987675" y="3681413"/>
            <a:ext cx="5786438" cy="654050"/>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buFont typeface="Wingdings" panose="05000000000000000000" pitchFamily="2" charset="2"/>
              <a:buNone/>
            </a:pPr>
            <a:r>
              <a:rPr lang="es-MX" altLang="es-MX"/>
              <a:t>Analizarán los derechos político-electorales de los indígenas y los Sistemas Normativos Internos.</a:t>
            </a:r>
          </a:p>
        </p:txBody>
      </p:sp>
      <p:sp>
        <p:nvSpPr>
          <p:cNvPr id="7176" name="AutoShape 17"/>
          <p:cNvSpPr>
            <a:spLocks noChangeArrowheads="1"/>
          </p:cNvSpPr>
          <p:nvPr/>
        </p:nvSpPr>
        <p:spPr bwMode="auto">
          <a:xfrm>
            <a:off x="2987675" y="4719638"/>
            <a:ext cx="5786438" cy="652462"/>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buFont typeface="Wingdings" panose="05000000000000000000" pitchFamily="2" charset="2"/>
              <a:buNone/>
            </a:pPr>
            <a:r>
              <a:rPr lang="es-MX" altLang="es-MX"/>
              <a:t>Identificarán los principios y medidas especiales para juzgar con perspectiva intercultural</a:t>
            </a:r>
            <a:endParaRPr lang="es-ES" altLang="es-MX"/>
          </a:p>
        </p:txBody>
      </p:sp>
      <p:sp>
        <p:nvSpPr>
          <p:cNvPr id="7177" name="AutoShape 14"/>
          <p:cNvSpPr>
            <a:spLocks noChangeArrowheads="1"/>
          </p:cNvSpPr>
          <p:nvPr/>
        </p:nvSpPr>
        <p:spPr bwMode="auto">
          <a:xfrm>
            <a:off x="2411413" y="3860800"/>
            <a:ext cx="473075" cy="325438"/>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7178" name="AutoShape 14"/>
          <p:cNvSpPr>
            <a:spLocks noChangeArrowheads="1"/>
          </p:cNvSpPr>
          <p:nvPr/>
        </p:nvSpPr>
        <p:spPr bwMode="auto">
          <a:xfrm>
            <a:off x="2411413" y="4868863"/>
            <a:ext cx="473075" cy="325437"/>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7179" name="Text Box 10"/>
          <p:cNvSpPr txBox="1">
            <a:spLocks noChangeArrowheads="1"/>
          </p:cNvSpPr>
          <p:nvPr/>
        </p:nvSpPr>
        <p:spPr bwMode="auto">
          <a:xfrm>
            <a:off x="168275" y="3032125"/>
            <a:ext cx="210026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s-MX" altLang="es-MX" sz="2400" b="1">
                <a:solidFill>
                  <a:srgbClr val="224E49"/>
                </a:solidFill>
              </a:rPr>
              <a:t>Los </a:t>
            </a:r>
          </a:p>
          <a:p>
            <a:pPr algn="ctr" eaLnBrk="1" hangingPunct="1">
              <a:lnSpc>
                <a:spcPct val="90000"/>
              </a:lnSpc>
            </a:pPr>
            <a:r>
              <a:rPr lang="es-MX" altLang="es-MX" sz="2400" b="1">
                <a:solidFill>
                  <a:srgbClr val="224E49"/>
                </a:solidFill>
              </a:rPr>
              <a:t>participantes</a:t>
            </a:r>
          </a:p>
        </p:txBody>
      </p:sp>
      <p:cxnSp>
        <p:nvCxnSpPr>
          <p:cNvPr id="12" name="11 Conector recto"/>
          <p:cNvCxnSpPr/>
          <p:nvPr/>
        </p:nvCxnSpPr>
        <p:spPr>
          <a:xfrm>
            <a:off x="5148263" y="1052513"/>
            <a:ext cx="3600450" cy="0"/>
          </a:xfrm>
          <a:prstGeom prst="line">
            <a:avLst/>
          </a:prstGeom>
          <a:ln w="38100">
            <a:solidFill>
              <a:srgbClr val="224E4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txBox="1">
            <a:spLocks noChangeArrowheads="1"/>
          </p:cNvSpPr>
          <p:nvPr/>
        </p:nvSpPr>
        <p:spPr bwMode="auto">
          <a:xfrm>
            <a:off x="6251575" y="617538"/>
            <a:ext cx="2879725" cy="720725"/>
          </a:xfrm>
          <a:prstGeom prst="rect">
            <a:avLst/>
          </a:prstGeom>
          <a:solidFill>
            <a:srgbClr val="1E582C">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 altLang="es-MX" sz="2200" b="1"/>
              <a:t>Derecho de consulta</a:t>
            </a:r>
          </a:p>
        </p:txBody>
      </p:sp>
      <p:sp>
        <p:nvSpPr>
          <p:cNvPr id="3" name="5 CuadroTexto"/>
          <p:cNvSpPr txBox="1"/>
          <p:nvPr/>
        </p:nvSpPr>
        <p:spPr>
          <a:xfrm>
            <a:off x="179388" y="644525"/>
            <a:ext cx="5832475" cy="1200150"/>
          </a:xfrm>
          <a:prstGeom prst="rect">
            <a:avLst/>
          </a:prstGeom>
          <a:noFill/>
          <a:ln w="19050">
            <a:solidFill>
              <a:srgbClr val="006600"/>
            </a:solidFill>
          </a:ln>
        </p:spPr>
        <p:txBody>
          <a:bodyPr>
            <a:spAutoFit/>
          </a:bodyPr>
          <a:lstStyle/>
          <a:p>
            <a:pPr algn="just" eaLnBrk="1" fontAlgn="auto" hangingPunct="1">
              <a:lnSpc>
                <a:spcPct val="90000"/>
              </a:lnSpc>
              <a:spcBef>
                <a:spcPct val="50000"/>
              </a:spcBef>
              <a:spcAft>
                <a:spcPts val="0"/>
              </a:spcAft>
              <a:buClr>
                <a:schemeClr val="accent4">
                  <a:lumMod val="50000"/>
                </a:schemeClr>
              </a:buClr>
              <a:buSzPct val="119000"/>
              <a:defRPr/>
            </a:pPr>
            <a:r>
              <a:rPr lang="es-ES" sz="1600" dirty="0"/>
              <a:t>El derecho a la consulta constituye una garantía de la participación de los pueblos y comunidades indígenas en las decisiones que les afectan o que puedan llegar a afectarlos, y cuyo respeto pleno es crucial para lograr una protección efectiva de sus derechos.</a:t>
            </a:r>
            <a:endParaRPr lang="es-MX" sz="1700" b="1" i="1" dirty="0">
              <a:solidFill>
                <a:srgbClr val="008040"/>
              </a:solidFill>
              <a:ea typeface="MS PGothic" pitchFamily="34" charset="-128"/>
              <a:cs typeface="Arial" pitchFamily="34" charset="0"/>
            </a:endParaRPr>
          </a:p>
        </p:txBody>
      </p:sp>
      <p:sp>
        <p:nvSpPr>
          <p:cNvPr id="4" name="9 CuadroTexto"/>
          <p:cNvSpPr txBox="1">
            <a:spLocks noChangeArrowheads="1"/>
          </p:cNvSpPr>
          <p:nvPr/>
        </p:nvSpPr>
        <p:spPr bwMode="auto">
          <a:xfrm>
            <a:off x="179388" y="1916113"/>
            <a:ext cx="8689975" cy="3048000"/>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Wingdings" panose="05000000000000000000" pitchFamily="2" charset="2"/>
              <a:buChar char="§"/>
              <a:defRPr/>
            </a:pPr>
            <a:r>
              <a:rPr lang="es-ES" sz="1600" dirty="0" smtClean="0"/>
              <a:t>Conforme a los estándares internacionales, la consulta previa es imprescindible tratándose de: </a:t>
            </a:r>
          </a:p>
          <a:p>
            <a:pPr marL="0" indent="0" algn="just" eaLnBrk="1" hangingPunct="1">
              <a:defRPr/>
            </a:pPr>
            <a:r>
              <a:rPr lang="es-ES" sz="1600" dirty="0" smtClean="0"/>
              <a:t>• La adopción o aplicación de leyes o medidas administrativas que puedan afectar directamente a las comunidades (Convenio 169, artículo 6). </a:t>
            </a:r>
          </a:p>
          <a:p>
            <a:pPr marL="0" indent="0" algn="just" eaLnBrk="1" hangingPunct="1">
              <a:defRPr/>
            </a:pPr>
            <a:r>
              <a:rPr lang="es-ES" sz="1600" dirty="0" smtClean="0"/>
              <a:t>• La aprobación de cualquier proyecto que afecte sus tierras o territorios y otros recursos, particularmente en relación con el desarrollo, la utilización o la explotación de recursos minerales, hídricos o de otro tipo (DNUDPI, artículo 32). </a:t>
            </a:r>
          </a:p>
          <a:p>
            <a:pPr marL="0" indent="0" algn="just" eaLnBrk="1" hangingPunct="1">
              <a:defRPr/>
            </a:pPr>
            <a:r>
              <a:rPr lang="es-ES" sz="1600" dirty="0" smtClean="0"/>
              <a:t>• La autorización o realización de cualquier programa de prospección o explotación de los recursos naturales que se encuentren en las tierras donde habitan (Convenio 169, artículo 15.2). </a:t>
            </a:r>
          </a:p>
          <a:p>
            <a:pPr marL="0" indent="0" algn="just" eaLnBrk="1" hangingPunct="1">
              <a:defRPr/>
            </a:pPr>
            <a:r>
              <a:rPr lang="es-ES" sz="1600" dirty="0" smtClean="0"/>
              <a:t>• La utilización de las tierras o territorios indígenas para actividades militares (DNUDPI, artículo 30).</a:t>
            </a:r>
            <a:endParaRPr lang="es-MX" altLang="es-MX" sz="1700" b="1" i="1" dirty="0" smtClean="0">
              <a:solidFill>
                <a:srgbClr val="008040"/>
              </a:solidFill>
            </a:endParaRPr>
          </a:p>
        </p:txBody>
      </p:sp>
      <p:sp>
        <p:nvSpPr>
          <p:cNvPr id="39941" name="Rectángulo 4"/>
          <p:cNvSpPr>
            <a:spLocks noChangeArrowheads="1"/>
          </p:cNvSpPr>
          <p:nvPr/>
        </p:nvSpPr>
        <p:spPr bwMode="auto">
          <a:xfrm>
            <a:off x="179388" y="5013325"/>
            <a:ext cx="79930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 altLang="es-MX" sz="1400"/>
              <a:t>En el ámbito electoral, el TEPJF ha señalado que la consulta previa debe realizarse cada vez que [las autoridades administrativas electorales] pretendan emitir alguna medida susceptible de afectarles directamente, con el objeto de garantizar la vigencia de sus derechos indígenas y el desarrollo integral de pueblos y comunidades (Jurisprudencia 37/2015. CONSULTA PREVIA A COMUNIDADES INDÍGENAS. DEBE REALIZARSE POR AUTORIDADES ADMINISTRATIVAS ELECTORALES DE CUALQUIER ORDEN DE GOBIERNO, CUANDO EMITAN ACTOS SUSCEPTIBLES DE AFECTAR SUS DERECHOS). </a:t>
            </a:r>
            <a:endParaRPr lang="es-MX" altLang="es-MX"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0"/>
          <p:cNvSpPr txBox="1">
            <a:spLocks noChangeArrowheads="1"/>
          </p:cNvSpPr>
          <p:nvPr/>
        </p:nvSpPr>
        <p:spPr bwMode="auto">
          <a:xfrm>
            <a:off x="423863" y="3032125"/>
            <a:ext cx="15890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s-MX" altLang="es-MX" sz="2400" b="1">
                <a:solidFill>
                  <a:srgbClr val="224E49"/>
                </a:solidFill>
              </a:rPr>
              <a:t>Derechos</a:t>
            </a:r>
          </a:p>
        </p:txBody>
      </p:sp>
      <p:sp>
        <p:nvSpPr>
          <p:cNvPr id="40963" name="AutoShape 13"/>
          <p:cNvSpPr>
            <a:spLocks noChangeArrowheads="1"/>
          </p:cNvSpPr>
          <p:nvPr/>
        </p:nvSpPr>
        <p:spPr bwMode="auto">
          <a:xfrm>
            <a:off x="2987675" y="1895475"/>
            <a:ext cx="5786438" cy="377825"/>
          </a:xfrm>
          <a:prstGeom prst="roundRect">
            <a:avLst>
              <a:gd name="adj" fmla="val 16667"/>
            </a:avLst>
          </a:prstGeom>
          <a:solidFill>
            <a:srgbClr val="00B0F0">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Derecho a la diferencia</a:t>
            </a:r>
          </a:p>
        </p:txBody>
      </p:sp>
      <p:sp>
        <p:nvSpPr>
          <p:cNvPr id="40964" name="AutoShape 14"/>
          <p:cNvSpPr>
            <a:spLocks noChangeArrowheads="1"/>
          </p:cNvSpPr>
          <p:nvPr/>
        </p:nvSpPr>
        <p:spPr bwMode="auto">
          <a:xfrm>
            <a:off x="2339975" y="1922463"/>
            <a:ext cx="473075" cy="323850"/>
          </a:xfrm>
          <a:prstGeom prst="rightArrow">
            <a:avLst>
              <a:gd name="adj1" fmla="val 50000"/>
              <a:gd name="adj2" fmla="val 34592"/>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0965" name="AutoShape 13"/>
          <p:cNvSpPr>
            <a:spLocks noChangeArrowheads="1"/>
          </p:cNvSpPr>
          <p:nvPr/>
        </p:nvSpPr>
        <p:spPr bwMode="auto">
          <a:xfrm>
            <a:off x="2987675" y="2889250"/>
            <a:ext cx="5786438" cy="377825"/>
          </a:xfrm>
          <a:prstGeom prst="roundRect">
            <a:avLst>
              <a:gd name="adj" fmla="val 16667"/>
            </a:avLst>
          </a:prstGeom>
          <a:solidFill>
            <a:srgbClr val="00B0F0">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Derecho a la autoadscripción</a:t>
            </a:r>
          </a:p>
        </p:txBody>
      </p:sp>
      <p:sp>
        <p:nvSpPr>
          <p:cNvPr id="40966" name="AutoShape 13"/>
          <p:cNvSpPr>
            <a:spLocks noChangeArrowheads="1"/>
          </p:cNvSpPr>
          <p:nvPr/>
        </p:nvSpPr>
        <p:spPr bwMode="auto">
          <a:xfrm>
            <a:off x="2987675" y="3883025"/>
            <a:ext cx="5786438" cy="377825"/>
          </a:xfrm>
          <a:prstGeom prst="roundRect">
            <a:avLst>
              <a:gd name="adj" fmla="val 16667"/>
            </a:avLst>
          </a:prstGeom>
          <a:solidFill>
            <a:srgbClr val="00B0F0">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Acceso a la justicia</a:t>
            </a:r>
          </a:p>
        </p:txBody>
      </p:sp>
      <p:sp>
        <p:nvSpPr>
          <p:cNvPr id="40967" name="AutoShape 13"/>
          <p:cNvSpPr>
            <a:spLocks noChangeArrowheads="1"/>
          </p:cNvSpPr>
          <p:nvPr/>
        </p:nvSpPr>
        <p:spPr bwMode="auto">
          <a:xfrm>
            <a:off x="2987675" y="2392363"/>
            <a:ext cx="5786438" cy="377825"/>
          </a:xfrm>
          <a:prstGeom prst="roundRect">
            <a:avLst>
              <a:gd name="adj" fmla="val 16667"/>
            </a:avLst>
          </a:prstGeom>
          <a:solidFill>
            <a:srgbClr val="00B0F0">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Derecho a la no discriminación</a:t>
            </a:r>
          </a:p>
        </p:txBody>
      </p:sp>
      <p:sp>
        <p:nvSpPr>
          <p:cNvPr id="40968" name="AutoShape 13"/>
          <p:cNvSpPr>
            <a:spLocks noChangeArrowheads="1"/>
          </p:cNvSpPr>
          <p:nvPr/>
        </p:nvSpPr>
        <p:spPr bwMode="auto">
          <a:xfrm>
            <a:off x="2987675" y="3386138"/>
            <a:ext cx="5786438" cy="377825"/>
          </a:xfrm>
          <a:prstGeom prst="roundRect">
            <a:avLst>
              <a:gd name="adj" fmla="val 16667"/>
            </a:avLst>
          </a:prstGeom>
          <a:solidFill>
            <a:srgbClr val="00B0F0">
              <a:alpha val="1882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Derechos lingüisticos</a:t>
            </a:r>
          </a:p>
        </p:txBody>
      </p:sp>
      <p:sp>
        <p:nvSpPr>
          <p:cNvPr id="40969" name="AutoShape 14"/>
          <p:cNvSpPr>
            <a:spLocks noChangeArrowheads="1"/>
          </p:cNvSpPr>
          <p:nvPr/>
        </p:nvSpPr>
        <p:spPr bwMode="auto">
          <a:xfrm>
            <a:off x="2339975" y="2417763"/>
            <a:ext cx="473075" cy="325437"/>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0970" name="AutoShape 14"/>
          <p:cNvSpPr>
            <a:spLocks noChangeArrowheads="1"/>
          </p:cNvSpPr>
          <p:nvPr/>
        </p:nvSpPr>
        <p:spPr bwMode="auto">
          <a:xfrm>
            <a:off x="2339975" y="2919413"/>
            <a:ext cx="473075" cy="325437"/>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0971" name="AutoShape 14"/>
          <p:cNvSpPr>
            <a:spLocks noChangeArrowheads="1"/>
          </p:cNvSpPr>
          <p:nvPr/>
        </p:nvSpPr>
        <p:spPr bwMode="auto">
          <a:xfrm>
            <a:off x="2339975" y="3419475"/>
            <a:ext cx="473075" cy="325438"/>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0972" name="AutoShape 14"/>
          <p:cNvSpPr>
            <a:spLocks noChangeArrowheads="1"/>
          </p:cNvSpPr>
          <p:nvPr/>
        </p:nvSpPr>
        <p:spPr bwMode="auto">
          <a:xfrm>
            <a:off x="2339975" y="3919538"/>
            <a:ext cx="473075" cy="325437"/>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0973" name="Rectangle 2"/>
          <p:cNvSpPr txBox="1">
            <a:spLocks noChangeArrowheads="1"/>
          </p:cNvSpPr>
          <p:nvPr/>
        </p:nvSpPr>
        <p:spPr bwMode="auto">
          <a:xfrm>
            <a:off x="6251575" y="617538"/>
            <a:ext cx="2879725" cy="720725"/>
          </a:xfrm>
          <a:prstGeom prst="rect">
            <a:avLst/>
          </a:prstGeom>
          <a:solidFill>
            <a:srgbClr val="1E582C">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 altLang="es-MX" sz="2200" b="1"/>
              <a:t>Otros Derechos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CuadroTexto"/>
          <p:cNvSpPr txBox="1">
            <a:spLocks noChangeArrowheads="1"/>
          </p:cNvSpPr>
          <p:nvPr/>
        </p:nvSpPr>
        <p:spPr bwMode="auto">
          <a:xfrm>
            <a:off x="755650" y="2852738"/>
            <a:ext cx="78120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buFont typeface="Wingdings" panose="05000000000000000000" pitchFamily="2" charset="2"/>
              <a:buNone/>
            </a:pPr>
            <a:r>
              <a:rPr lang="es-MX" altLang="es-MX" sz="3600" b="1">
                <a:solidFill>
                  <a:srgbClr val="0E502B"/>
                </a:solidFill>
                <a:latin typeface="Helvetica Neue" charset="0"/>
              </a:rPr>
              <a:t>Sistemas Normativos Internos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5 CuadroTexto"/>
          <p:cNvSpPr>
            <a:spLocks noChangeArrowheads="1"/>
          </p:cNvSpPr>
          <p:nvPr/>
        </p:nvSpPr>
        <p:spPr bwMode="auto">
          <a:xfrm>
            <a:off x="277813" y="1268413"/>
            <a:ext cx="8642350" cy="2344737"/>
          </a:xfrm>
          <a:prstGeom prst="roundRect">
            <a:avLst>
              <a:gd name="adj" fmla="val 16667"/>
            </a:avLst>
          </a:prstGeom>
          <a:solidFill>
            <a:srgbClr val="224E49">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50000"/>
              </a:lnSpc>
              <a:buFont typeface="Wingdings" panose="05000000000000000000" pitchFamily="2" charset="2"/>
              <a:buNone/>
            </a:pPr>
            <a:r>
              <a:rPr lang="es-ES" altLang="es-MX"/>
              <a:t>El TEPJF ha advertido que los pueblos y comunidades indígenas “tienen la facultad de autodisposición normativa, en virtud de la cual pueden emitir sus normas jurídicas para regular las formas de convivencia interna” (Tesis XXVII/2015. SISTEMAS NORMATIVOS INDÍGENAS. IMPLICACIONES DEL DERECHO DE AUTODISPOSICIÓN NORMATIVA). </a:t>
            </a:r>
            <a:endParaRPr lang="es-MX" altLang="es-MX"/>
          </a:p>
        </p:txBody>
      </p:sp>
      <p:sp>
        <p:nvSpPr>
          <p:cNvPr id="43011" name="10 CuadroTexto"/>
          <p:cNvSpPr txBox="1">
            <a:spLocks noChangeArrowheads="1"/>
          </p:cNvSpPr>
          <p:nvPr/>
        </p:nvSpPr>
        <p:spPr bwMode="auto">
          <a:xfrm>
            <a:off x="4500563" y="692150"/>
            <a:ext cx="4392612" cy="369888"/>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s-MX" b="1"/>
              <a:t>Sistema Normativos Internos</a:t>
            </a:r>
          </a:p>
        </p:txBody>
      </p:sp>
      <p:sp>
        <p:nvSpPr>
          <p:cNvPr id="43012" name="8 CuadroTexto"/>
          <p:cNvSpPr txBox="1">
            <a:spLocks noChangeArrowheads="1"/>
          </p:cNvSpPr>
          <p:nvPr/>
        </p:nvSpPr>
        <p:spPr bwMode="auto">
          <a:xfrm>
            <a:off x="1116013" y="3933825"/>
            <a:ext cx="7127875" cy="1871663"/>
          </a:xfrm>
          <a:prstGeom prst="rect">
            <a:avLst/>
          </a:prstGeom>
          <a:solidFill>
            <a:srgbClr val="006600">
              <a:alpha val="10980"/>
            </a:srgbClr>
          </a:solidFill>
          <a:ln w="15875" algn="ctr">
            <a:solidFill>
              <a:srgbClr val="006600"/>
            </a:solidFill>
            <a:miter lim="800000"/>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spcBef>
                <a:spcPct val="50000"/>
              </a:spcBef>
              <a:buFont typeface="Wingdings" panose="05000000000000000000" pitchFamily="2" charset="2"/>
              <a:buNone/>
            </a:pPr>
            <a:r>
              <a:rPr lang="es-ES" altLang="es-MX"/>
              <a:t>[…] el sistema jurídico mexicano se inscribe en el pluralismo jurídico, el cual considera que el derecho se integra tanto por el derecho legislado formalmente por el Estado, como por el derecho indígena, generado por los pueblos indígenas y las comunidades que los integran (Tesis LII/2016. SISTEMA JURÍDICO MEXICANO. SE INTEGRA POR EL DERECHO INDÍGENA Y EL DERECHO FORMALMENTE LEGISLADO).</a:t>
            </a:r>
            <a:endParaRPr lang="es-MX" altLang="es-MX">
              <a:solidFill>
                <a:srgbClr val="56073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0 CuadroTexto"/>
          <p:cNvSpPr txBox="1">
            <a:spLocks noChangeArrowheads="1"/>
          </p:cNvSpPr>
          <p:nvPr/>
        </p:nvSpPr>
        <p:spPr bwMode="auto">
          <a:xfrm>
            <a:off x="4500563" y="692150"/>
            <a:ext cx="4392612" cy="369888"/>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s-MX" b="1"/>
              <a:t>Sistema Normativos Internos</a:t>
            </a:r>
          </a:p>
        </p:txBody>
      </p:sp>
      <p:sp>
        <p:nvSpPr>
          <p:cNvPr id="44035" name="Rectángulo 2"/>
          <p:cNvSpPr>
            <a:spLocks noChangeArrowheads="1"/>
          </p:cNvSpPr>
          <p:nvPr/>
        </p:nvSpPr>
        <p:spPr bwMode="auto">
          <a:xfrm>
            <a:off x="468313" y="1196975"/>
            <a:ext cx="8424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 altLang="es-MX"/>
              <a:t>El reconocimiento del derecho que tienen los pueblos a elegir a sus representantes de forma distinta al común de la población ha propiciado que se les dé un trato específico por parte de las autoridades electorales, con el objetivo de fortalecer la participación y representación política de los pueblos indígenas. </a:t>
            </a:r>
            <a:endParaRPr lang="es-MX" altLang="es-MX"/>
          </a:p>
        </p:txBody>
      </p:sp>
      <p:sp>
        <p:nvSpPr>
          <p:cNvPr id="4" name="5 CuadroTexto"/>
          <p:cNvSpPr txBox="1"/>
          <p:nvPr/>
        </p:nvSpPr>
        <p:spPr>
          <a:xfrm>
            <a:off x="900113" y="2495550"/>
            <a:ext cx="7561262" cy="2333625"/>
          </a:xfrm>
          <a:prstGeom prst="rect">
            <a:avLst/>
          </a:prstGeom>
          <a:noFill/>
          <a:ln w="19050">
            <a:solidFill>
              <a:srgbClr val="006600"/>
            </a:solidFill>
          </a:ln>
        </p:spPr>
        <p:txBody>
          <a:bodyPr>
            <a:spAutoFit/>
          </a:bodyPr>
          <a:lstStyle/>
          <a:p>
            <a:pPr algn="just" eaLnBrk="1" fontAlgn="auto" hangingPunct="1">
              <a:lnSpc>
                <a:spcPct val="90000"/>
              </a:lnSpc>
              <a:spcBef>
                <a:spcPct val="50000"/>
              </a:spcBef>
              <a:spcAft>
                <a:spcPts val="0"/>
              </a:spcAft>
              <a:buClr>
                <a:schemeClr val="accent4">
                  <a:lumMod val="50000"/>
                </a:schemeClr>
              </a:buClr>
              <a:buSzPct val="119000"/>
              <a:defRPr/>
            </a:pPr>
            <a:r>
              <a:rPr lang="es-ES" sz="1600" dirty="0"/>
              <a:t>En la práctica, el ejercicio de los derechos político-electorales de los indígenas se ejerce en dos ámbitos: </a:t>
            </a:r>
          </a:p>
          <a:p>
            <a:pPr algn="just" eaLnBrk="1" fontAlgn="auto" hangingPunct="1">
              <a:lnSpc>
                <a:spcPct val="90000"/>
              </a:lnSpc>
              <a:spcBef>
                <a:spcPct val="50000"/>
              </a:spcBef>
              <a:spcAft>
                <a:spcPts val="0"/>
              </a:spcAft>
              <a:buClr>
                <a:schemeClr val="accent4">
                  <a:lumMod val="50000"/>
                </a:schemeClr>
              </a:buClr>
              <a:buSzPct val="119000"/>
              <a:defRPr/>
            </a:pPr>
            <a:r>
              <a:rPr lang="es-ES" sz="1600" dirty="0"/>
              <a:t>• Externo. Se trata de las elecciones federales (para presidente de la República, diputados federales y senadores), en las que votan y son votados a través del sistema de partidos, al igual que en las elecciones locales (gobernadores, jefe de gobierno, diputados locales y, en ciertos casos, autoridades municipales). </a:t>
            </a:r>
          </a:p>
          <a:p>
            <a:pPr algn="just" eaLnBrk="1" fontAlgn="auto" hangingPunct="1">
              <a:lnSpc>
                <a:spcPct val="90000"/>
              </a:lnSpc>
              <a:spcBef>
                <a:spcPct val="50000"/>
              </a:spcBef>
              <a:spcAft>
                <a:spcPts val="0"/>
              </a:spcAft>
              <a:buClr>
                <a:schemeClr val="accent4">
                  <a:lumMod val="50000"/>
                </a:schemeClr>
              </a:buClr>
              <a:buSzPct val="119000"/>
              <a:defRPr/>
            </a:pPr>
            <a:r>
              <a:rPr lang="es-ES" sz="1600" dirty="0"/>
              <a:t>• Interno. Es el caso de la mayoría de las elecciones municipales, que pueden celebrarse bajo los sistemas normativos internos o a través del sistema de partidos, con participación previa de un mecanismo interno de la comunidad. </a:t>
            </a:r>
            <a:endParaRPr lang="es-MX" sz="1700" b="1" i="1" dirty="0">
              <a:solidFill>
                <a:srgbClr val="008040"/>
              </a:solidFill>
              <a:ea typeface="MS PGothic" pitchFamily="34" charset="-128"/>
              <a:cs typeface="Arial" pitchFamily="34" charset="0"/>
            </a:endParaRPr>
          </a:p>
        </p:txBody>
      </p:sp>
      <p:sp>
        <p:nvSpPr>
          <p:cNvPr id="44037" name="Rectángulo 4"/>
          <p:cNvSpPr>
            <a:spLocks noChangeArrowheads="1"/>
          </p:cNvSpPr>
          <p:nvPr/>
        </p:nvSpPr>
        <p:spPr bwMode="auto">
          <a:xfrm>
            <a:off x="433388" y="4943475"/>
            <a:ext cx="734536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 altLang="es-MX" sz="1400"/>
              <a:t>La complejidad de la situación de las comunidades indígenas en el país deriva, en parte, de la ausencia de legislación especial a nivel estatal que reconozca sus derechos políticos. Sin embargo, el TEPJF ha determinado que la ausencia de la legislación que reconozca el derecho de las comunidades indígenas a elegir sus autoridades bajo los sistemas normativos internos no puede ser obstáculo para su ejercicio del derecho a la libre determinación. </a:t>
            </a:r>
            <a:endParaRPr lang="es-MX" altLang="es-MX"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5 CuadroTexto"/>
          <p:cNvSpPr>
            <a:spLocks noChangeArrowheads="1"/>
          </p:cNvSpPr>
          <p:nvPr/>
        </p:nvSpPr>
        <p:spPr bwMode="auto">
          <a:xfrm>
            <a:off x="900113" y="1700213"/>
            <a:ext cx="7534275" cy="3779837"/>
          </a:xfrm>
          <a:prstGeom prst="roundRect">
            <a:avLst>
              <a:gd name="adj" fmla="val 16667"/>
            </a:avLst>
          </a:prstGeom>
          <a:solidFill>
            <a:srgbClr val="224E49">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50000"/>
              </a:lnSpc>
              <a:buFont typeface="Wingdings" panose="05000000000000000000" pitchFamily="2" charset="2"/>
              <a:buNone/>
            </a:pPr>
            <a:r>
              <a:rPr lang="es-ES" altLang="es-MX"/>
              <a:t>Es importante tener en cuenta que las formas, costumbres y reglas para la elección de las autoridades indígenas, así como su estructura, varían mucho entre las comunidades, incluso al interior de la misma etnia. Asimismo, en muchas ocasiones reflejan una simbiosis entre los cargos del orden civil y religioso, usualmente teniendo como fundamento de la participación la obligación de cumplir con el servicio comunitario (tequio) y reconociendo a la asamblea comunitaria como el órgano superior. </a:t>
            </a:r>
            <a:endParaRPr lang="es-MX" altLang="es-MX"/>
          </a:p>
        </p:txBody>
      </p:sp>
      <p:sp>
        <p:nvSpPr>
          <p:cNvPr id="45059" name="10 CuadroTexto"/>
          <p:cNvSpPr txBox="1">
            <a:spLocks noChangeArrowheads="1"/>
          </p:cNvSpPr>
          <p:nvPr/>
        </p:nvSpPr>
        <p:spPr bwMode="auto">
          <a:xfrm>
            <a:off x="4500563" y="692150"/>
            <a:ext cx="4392612" cy="369888"/>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s-MX" b="1"/>
              <a:t>Sistema Normativos Internos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0 CuadroTexto"/>
          <p:cNvSpPr txBox="1">
            <a:spLocks noChangeArrowheads="1"/>
          </p:cNvSpPr>
          <p:nvPr/>
        </p:nvSpPr>
        <p:spPr bwMode="auto">
          <a:xfrm>
            <a:off x="4500563" y="692150"/>
            <a:ext cx="4392612" cy="369888"/>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s-MX" b="1"/>
              <a:t>Sistema Normativos Internos</a:t>
            </a:r>
          </a:p>
        </p:txBody>
      </p:sp>
      <p:sp>
        <p:nvSpPr>
          <p:cNvPr id="46083" name="Text Box 10"/>
          <p:cNvSpPr txBox="1">
            <a:spLocks noChangeArrowheads="1"/>
          </p:cNvSpPr>
          <p:nvPr/>
        </p:nvSpPr>
        <p:spPr bwMode="auto">
          <a:xfrm>
            <a:off x="139700" y="3032125"/>
            <a:ext cx="21574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s-MX" altLang="es-MX" sz="2400" b="1">
                <a:solidFill>
                  <a:srgbClr val="224E49"/>
                </a:solidFill>
              </a:rPr>
              <a:t>La Asamblea </a:t>
            </a:r>
          </a:p>
          <a:p>
            <a:pPr algn="ctr" eaLnBrk="1" hangingPunct="1">
              <a:lnSpc>
                <a:spcPct val="90000"/>
              </a:lnSpc>
            </a:pPr>
            <a:r>
              <a:rPr lang="es-MX" altLang="es-MX" sz="2400" b="1">
                <a:solidFill>
                  <a:srgbClr val="224E49"/>
                </a:solidFill>
              </a:rPr>
              <a:t>Comunitaria</a:t>
            </a:r>
          </a:p>
        </p:txBody>
      </p:sp>
      <p:sp>
        <p:nvSpPr>
          <p:cNvPr id="46084" name="AutoShape 13"/>
          <p:cNvSpPr>
            <a:spLocks noChangeArrowheads="1"/>
          </p:cNvSpPr>
          <p:nvPr/>
        </p:nvSpPr>
        <p:spPr bwMode="auto">
          <a:xfrm>
            <a:off x="2987675" y="1895475"/>
            <a:ext cx="5786438" cy="377825"/>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Es el órgano máximo  de decisión para la comunidad</a:t>
            </a:r>
          </a:p>
        </p:txBody>
      </p:sp>
      <p:sp>
        <p:nvSpPr>
          <p:cNvPr id="46085" name="AutoShape 14"/>
          <p:cNvSpPr>
            <a:spLocks noChangeArrowheads="1"/>
          </p:cNvSpPr>
          <p:nvPr/>
        </p:nvSpPr>
        <p:spPr bwMode="auto">
          <a:xfrm>
            <a:off x="2339975" y="1922463"/>
            <a:ext cx="473075" cy="323850"/>
          </a:xfrm>
          <a:prstGeom prst="rightArrow">
            <a:avLst>
              <a:gd name="adj1" fmla="val 50000"/>
              <a:gd name="adj2" fmla="val 34592"/>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6086" name="AutoShape 13"/>
          <p:cNvSpPr>
            <a:spLocks noChangeArrowheads="1"/>
          </p:cNvSpPr>
          <p:nvPr/>
        </p:nvSpPr>
        <p:spPr bwMode="auto">
          <a:xfrm>
            <a:off x="2987675" y="2889250"/>
            <a:ext cx="5786438" cy="377825"/>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Puede ser periódica o específica, variado la formalidad </a:t>
            </a:r>
          </a:p>
        </p:txBody>
      </p:sp>
      <p:sp>
        <p:nvSpPr>
          <p:cNvPr id="46087" name="AutoShape 13"/>
          <p:cNvSpPr>
            <a:spLocks noChangeArrowheads="1"/>
          </p:cNvSpPr>
          <p:nvPr/>
        </p:nvSpPr>
        <p:spPr bwMode="auto">
          <a:xfrm>
            <a:off x="2987675" y="3883025"/>
            <a:ext cx="5786438" cy="377825"/>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También tiene funciones legislativas (reglas electivas)</a:t>
            </a:r>
          </a:p>
        </p:txBody>
      </p:sp>
      <p:sp>
        <p:nvSpPr>
          <p:cNvPr id="46088" name="AutoShape 13"/>
          <p:cNvSpPr>
            <a:spLocks noChangeArrowheads="1"/>
          </p:cNvSpPr>
          <p:nvPr/>
        </p:nvSpPr>
        <p:spPr bwMode="auto">
          <a:xfrm>
            <a:off x="3001963" y="4378325"/>
            <a:ext cx="5786437" cy="379413"/>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Fundamental para el autogobierno y autorganizacion</a:t>
            </a:r>
          </a:p>
        </p:txBody>
      </p:sp>
      <p:sp>
        <p:nvSpPr>
          <p:cNvPr id="46089" name="AutoShape 13"/>
          <p:cNvSpPr>
            <a:spLocks noChangeArrowheads="1"/>
          </p:cNvSpPr>
          <p:nvPr/>
        </p:nvSpPr>
        <p:spPr bwMode="auto">
          <a:xfrm>
            <a:off x="2987675" y="2392363"/>
            <a:ext cx="5786438" cy="377825"/>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Decisiones sobre organización, territorio, recursos, etc</a:t>
            </a:r>
          </a:p>
        </p:txBody>
      </p:sp>
      <p:sp>
        <p:nvSpPr>
          <p:cNvPr id="46090" name="AutoShape 13"/>
          <p:cNvSpPr>
            <a:spLocks noChangeArrowheads="1"/>
          </p:cNvSpPr>
          <p:nvPr/>
        </p:nvSpPr>
        <p:spPr bwMode="auto">
          <a:xfrm>
            <a:off x="2987675" y="3386138"/>
            <a:ext cx="5786438" cy="377825"/>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Asistencia suele ser obligatoria (Rep. por familia)</a:t>
            </a:r>
          </a:p>
        </p:txBody>
      </p:sp>
      <p:sp>
        <p:nvSpPr>
          <p:cNvPr id="46091" name="AutoShape 14"/>
          <p:cNvSpPr>
            <a:spLocks noChangeArrowheads="1"/>
          </p:cNvSpPr>
          <p:nvPr/>
        </p:nvSpPr>
        <p:spPr bwMode="auto">
          <a:xfrm>
            <a:off x="2339975" y="2417763"/>
            <a:ext cx="473075" cy="325437"/>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6092" name="AutoShape 14"/>
          <p:cNvSpPr>
            <a:spLocks noChangeArrowheads="1"/>
          </p:cNvSpPr>
          <p:nvPr/>
        </p:nvSpPr>
        <p:spPr bwMode="auto">
          <a:xfrm>
            <a:off x="2339975" y="2919413"/>
            <a:ext cx="473075" cy="325437"/>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6093" name="AutoShape 14"/>
          <p:cNvSpPr>
            <a:spLocks noChangeArrowheads="1"/>
          </p:cNvSpPr>
          <p:nvPr/>
        </p:nvSpPr>
        <p:spPr bwMode="auto">
          <a:xfrm>
            <a:off x="2339975" y="3419475"/>
            <a:ext cx="473075" cy="325438"/>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6094" name="AutoShape 14"/>
          <p:cNvSpPr>
            <a:spLocks noChangeArrowheads="1"/>
          </p:cNvSpPr>
          <p:nvPr/>
        </p:nvSpPr>
        <p:spPr bwMode="auto">
          <a:xfrm>
            <a:off x="2339975" y="3919538"/>
            <a:ext cx="473075" cy="325437"/>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6095" name="AutoShape 14"/>
          <p:cNvSpPr>
            <a:spLocks noChangeArrowheads="1"/>
          </p:cNvSpPr>
          <p:nvPr/>
        </p:nvSpPr>
        <p:spPr bwMode="auto">
          <a:xfrm>
            <a:off x="2339975" y="4421188"/>
            <a:ext cx="473075" cy="325437"/>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0 CuadroTexto"/>
          <p:cNvSpPr txBox="1">
            <a:spLocks noChangeArrowheads="1"/>
          </p:cNvSpPr>
          <p:nvPr/>
        </p:nvSpPr>
        <p:spPr bwMode="auto">
          <a:xfrm>
            <a:off x="4500563" y="692150"/>
            <a:ext cx="4392612" cy="369888"/>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s-MX" b="1"/>
              <a:t>Sistema Normativos Internos</a:t>
            </a:r>
          </a:p>
        </p:txBody>
      </p:sp>
      <p:sp>
        <p:nvSpPr>
          <p:cNvPr id="47107" name="Text Box 10"/>
          <p:cNvSpPr txBox="1">
            <a:spLocks noChangeArrowheads="1"/>
          </p:cNvSpPr>
          <p:nvPr/>
        </p:nvSpPr>
        <p:spPr bwMode="auto">
          <a:xfrm>
            <a:off x="100013" y="3032125"/>
            <a:ext cx="223678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s-MX" altLang="es-MX" sz="2400" b="1">
                <a:solidFill>
                  <a:srgbClr val="224E49"/>
                </a:solidFill>
              </a:rPr>
              <a:t>El sistema de </a:t>
            </a:r>
          </a:p>
          <a:p>
            <a:pPr algn="ctr" eaLnBrk="1" hangingPunct="1">
              <a:lnSpc>
                <a:spcPct val="90000"/>
              </a:lnSpc>
            </a:pPr>
            <a:r>
              <a:rPr lang="es-MX" altLang="es-MX" sz="2400" b="1">
                <a:solidFill>
                  <a:srgbClr val="224E49"/>
                </a:solidFill>
              </a:rPr>
              <a:t>cargos</a:t>
            </a:r>
          </a:p>
        </p:txBody>
      </p:sp>
      <p:sp>
        <p:nvSpPr>
          <p:cNvPr id="47108" name="AutoShape 13"/>
          <p:cNvSpPr>
            <a:spLocks noChangeArrowheads="1"/>
          </p:cNvSpPr>
          <p:nvPr/>
        </p:nvSpPr>
        <p:spPr bwMode="auto">
          <a:xfrm>
            <a:off x="2987675" y="1895475"/>
            <a:ext cx="5786438" cy="377825"/>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Es un escalafón que recorren las y los comuneros</a:t>
            </a:r>
          </a:p>
        </p:txBody>
      </p:sp>
      <p:sp>
        <p:nvSpPr>
          <p:cNvPr id="47109" name="AutoShape 14"/>
          <p:cNvSpPr>
            <a:spLocks noChangeArrowheads="1"/>
          </p:cNvSpPr>
          <p:nvPr/>
        </p:nvSpPr>
        <p:spPr bwMode="auto">
          <a:xfrm>
            <a:off x="2339975" y="1922463"/>
            <a:ext cx="473075" cy="323850"/>
          </a:xfrm>
          <a:prstGeom prst="rightArrow">
            <a:avLst>
              <a:gd name="adj1" fmla="val 50000"/>
              <a:gd name="adj2" fmla="val 34592"/>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7110" name="AutoShape 13"/>
          <p:cNvSpPr>
            <a:spLocks noChangeArrowheads="1"/>
          </p:cNvSpPr>
          <p:nvPr/>
        </p:nvSpPr>
        <p:spPr bwMode="auto">
          <a:xfrm>
            <a:off x="2987675" y="2889250"/>
            <a:ext cx="5786438" cy="377825"/>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Obligatorio desde los 18 años y hasta los 60</a:t>
            </a:r>
          </a:p>
        </p:txBody>
      </p:sp>
      <p:sp>
        <p:nvSpPr>
          <p:cNvPr id="47111" name="AutoShape 13"/>
          <p:cNvSpPr>
            <a:spLocks noChangeArrowheads="1"/>
          </p:cNvSpPr>
          <p:nvPr/>
        </p:nvSpPr>
        <p:spPr bwMode="auto">
          <a:xfrm>
            <a:off x="2987675" y="3883025"/>
            <a:ext cx="5786438" cy="377825"/>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Se basa en dos principios: escalafón y tequio</a:t>
            </a:r>
          </a:p>
        </p:txBody>
      </p:sp>
      <p:sp>
        <p:nvSpPr>
          <p:cNvPr id="47112" name="AutoShape 13"/>
          <p:cNvSpPr>
            <a:spLocks noChangeArrowheads="1"/>
          </p:cNvSpPr>
          <p:nvPr/>
        </p:nvSpPr>
        <p:spPr bwMode="auto">
          <a:xfrm>
            <a:off x="3001963" y="4378325"/>
            <a:ext cx="5786437" cy="379413"/>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Comprende autoridades, comisiones y comités</a:t>
            </a:r>
          </a:p>
        </p:txBody>
      </p:sp>
      <p:sp>
        <p:nvSpPr>
          <p:cNvPr id="47113" name="AutoShape 13"/>
          <p:cNvSpPr>
            <a:spLocks noChangeArrowheads="1"/>
          </p:cNvSpPr>
          <p:nvPr/>
        </p:nvSpPr>
        <p:spPr bwMode="auto">
          <a:xfrm>
            <a:off x="2987675" y="2392363"/>
            <a:ext cx="5786438" cy="377825"/>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Ejercer cargo es considerado servicio a la comunidad</a:t>
            </a:r>
          </a:p>
        </p:txBody>
      </p:sp>
      <p:sp>
        <p:nvSpPr>
          <p:cNvPr id="47114" name="AutoShape 13"/>
          <p:cNvSpPr>
            <a:spLocks noChangeArrowheads="1"/>
          </p:cNvSpPr>
          <p:nvPr/>
        </p:nvSpPr>
        <p:spPr bwMode="auto">
          <a:xfrm>
            <a:off x="2987675" y="3386138"/>
            <a:ext cx="5786438" cy="377825"/>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Los cargos se ejercen a nombre de la familia</a:t>
            </a:r>
          </a:p>
        </p:txBody>
      </p:sp>
      <p:sp>
        <p:nvSpPr>
          <p:cNvPr id="47115" name="AutoShape 14"/>
          <p:cNvSpPr>
            <a:spLocks noChangeArrowheads="1"/>
          </p:cNvSpPr>
          <p:nvPr/>
        </p:nvSpPr>
        <p:spPr bwMode="auto">
          <a:xfrm>
            <a:off x="2339975" y="2417763"/>
            <a:ext cx="473075" cy="325437"/>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7116" name="AutoShape 14"/>
          <p:cNvSpPr>
            <a:spLocks noChangeArrowheads="1"/>
          </p:cNvSpPr>
          <p:nvPr/>
        </p:nvSpPr>
        <p:spPr bwMode="auto">
          <a:xfrm>
            <a:off x="2339975" y="2919413"/>
            <a:ext cx="473075" cy="325437"/>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7117" name="AutoShape 14"/>
          <p:cNvSpPr>
            <a:spLocks noChangeArrowheads="1"/>
          </p:cNvSpPr>
          <p:nvPr/>
        </p:nvSpPr>
        <p:spPr bwMode="auto">
          <a:xfrm>
            <a:off x="2339975" y="3419475"/>
            <a:ext cx="473075" cy="325438"/>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7118" name="AutoShape 14"/>
          <p:cNvSpPr>
            <a:spLocks noChangeArrowheads="1"/>
          </p:cNvSpPr>
          <p:nvPr/>
        </p:nvSpPr>
        <p:spPr bwMode="auto">
          <a:xfrm>
            <a:off x="2339975" y="3919538"/>
            <a:ext cx="473075" cy="325437"/>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7119" name="AutoShape 14"/>
          <p:cNvSpPr>
            <a:spLocks noChangeArrowheads="1"/>
          </p:cNvSpPr>
          <p:nvPr/>
        </p:nvSpPr>
        <p:spPr bwMode="auto">
          <a:xfrm>
            <a:off x="2339975" y="4421188"/>
            <a:ext cx="473075" cy="325437"/>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0 CuadroTexto"/>
          <p:cNvSpPr txBox="1">
            <a:spLocks noChangeArrowheads="1"/>
          </p:cNvSpPr>
          <p:nvPr/>
        </p:nvSpPr>
        <p:spPr bwMode="auto">
          <a:xfrm>
            <a:off x="4500563" y="692150"/>
            <a:ext cx="4392612" cy="369888"/>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s-MX" b="1"/>
              <a:t>Sistema Normativos Internos</a:t>
            </a:r>
          </a:p>
        </p:txBody>
      </p:sp>
      <p:sp>
        <p:nvSpPr>
          <p:cNvPr id="48131" name="Text Box 10"/>
          <p:cNvSpPr txBox="1">
            <a:spLocks noChangeArrowheads="1"/>
          </p:cNvSpPr>
          <p:nvPr/>
        </p:nvSpPr>
        <p:spPr bwMode="auto">
          <a:xfrm>
            <a:off x="477838" y="3032125"/>
            <a:ext cx="14811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s-MX" altLang="es-MX" sz="2400" b="1">
                <a:solidFill>
                  <a:srgbClr val="224E49"/>
                </a:solidFill>
              </a:rPr>
              <a:t>El tequio</a:t>
            </a:r>
          </a:p>
        </p:txBody>
      </p:sp>
      <p:sp>
        <p:nvSpPr>
          <p:cNvPr id="48132" name="AutoShape 13"/>
          <p:cNvSpPr>
            <a:spLocks noChangeArrowheads="1"/>
          </p:cNvSpPr>
          <p:nvPr/>
        </p:nvSpPr>
        <p:spPr bwMode="auto">
          <a:xfrm>
            <a:off x="2987675" y="1895475"/>
            <a:ext cx="5786438" cy="377825"/>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Trabajo colectivo como contribución al bien común</a:t>
            </a:r>
          </a:p>
        </p:txBody>
      </p:sp>
      <p:sp>
        <p:nvSpPr>
          <p:cNvPr id="48133" name="AutoShape 14"/>
          <p:cNvSpPr>
            <a:spLocks noChangeArrowheads="1"/>
          </p:cNvSpPr>
          <p:nvPr/>
        </p:nvSpPr>
        <p:spPr bwMode="auto">
          <a:xfrm>
            <a:off x="2339975" y="1922463"/>
            <a:ext cx="473075" cy="323850"/>
          </a:xfrm>
          <a:prstGeom prst="rightArrow">
            <a:avLst>
              <a:gd name="adj1" fmla="val 50000"/>
              <a:gd name="adj2" fmla="val 34592"/>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8134" name="AutoShape 13"/>
          <p:cNvSpPr>
            <a:spLocks noChangeArrowheads="1"/>
          </p:cNvSpPr>
          <p:nvPr/>
        </p:nvSpPr>
        <p:spPr bwMode="auto">
          <a:xfrm>
            <a:off x="2987675" y="2889250"/>
            <a:ext cx="5786438" cy="377825"/>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Obligatorio para participar en la toma de decisiones</a:t>
            </a:r>
          </a:p>
        </p:txBody>
      </p:sp>
      <p:sp>
        <p:nvSpPr>
          <p:cNvPr id="48135" name="AutoShape 13"/>
          <p:cNvSpPr>
            <a:spLocks noChangeArrowheads="1"/>
          </p:cNvSpPr>
          <p:nvPr/>
        </p:nvSpPr>
        <p:spPr bwMode="auto">
          <a:xfrm>
            <a:off x="2987675" y="3883025"/>
            <a:ext cx="5786438" cy="377825"/>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Las reglas pueden variar entre distintas comunidades</a:t>
            </a:r>
          </a:p>
        </p:txBody>
      </p:sp>
      <p:sp>
        <p:nvSpPr>
          <p:cNvPr id="48136" name="AutoShape 13"/>
          <p:cNvSpPr>
            <a:spLocks noChangeArrowheads="1"/>
          </p:cNvSpPr>
          <p:nvPr/>
        </p:nvSpPr>
        <p:spPr bwMode="auto">
          <a:xfrm>
            <a:off x="3001963" y="4378325"/>
            <a:ext cx="5786437" cy="379413"/>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TEPJF: Debe respetar derechos fundamentales</a:t>
            </a:r>
          </a:p>
        </p:txBody>
      </p:sp>
      <p:sp>
        <p:nvSpPr>
          <p:cNvPr id="48137" name="AutoShape 13"/>
          <p:cNvSpPr>
            <a:spLocks noChangeArrowheads="1"/>
          </p:cNvSpPr>
          <p:nvPr/>
        </p:nvSpPr>
        <p:spPr bwMode="auto">
          <a:xfrm>
            <a:off x="2987675" y="2392363"/>
            <a:ext cx="5786438" cy="377825"/>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Expresión de solidaridad y unidad de la comunidad</a:t>
            </a:r>
          </a:p>
        </p:txBody>
      </p:sp>
      <p:sp>
        <p:nvSpPr>
          <p:cNvPr id="48138" name="AutoShape 13"/>
          <p:cNvSpPr>
            <a:spLocks noChangeArrowheads="1"/>
          </p:cNvSpPr>
          <p:nvPr/>
        </p:nvSpPr>
        <p:spPr bwMode="auto">
          <a:xfrm>
            <a:off x="2987675" y="3386138"/>
            <a:ext cx="5786438" cy="377825"/>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Se realiza por familia (prioridad derechos colectivos)</a:t>
            </a:r>
          </a:p>
        </p:txBody>
      </p:sp>
      <p:sp>
        <p:nvSpPr>
          <p:cNvPr id="48139" name="AutoShape 14"/>
          <p:cNvSpPr>
            <a:spLocks noChangeArrowheads="1"/>
          </p:cNvSpPr>
          <p:nvPr/>
        </p:nvSpPr>
        <p:spPr bwMode="auto">
          <a:xfrm>
            <a:off x="2339975" y="2417763"/>
            <a:ext cx="473075" cy="325437"/>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8140" name="AutoShape 14"/>
          <p:cNvSpPr>
            <a:spLocks noChangeArrowheads="1"/>
          </p:cNvSpPr>
          <p:nvPr/>
        </p:nvSpPr>
        <p:spPr bwMode="auto">
          <a:xfrm>
            <a:off x="2339975" y="2919413"/>
            <a:ext cx="473075" cy="325437"/>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8141" name="AutoShape 14"/>
          <p:cNvSpPr>
            <a:spLocks noChangeArrowheads="1"/>
          </p:cNvSpPr>
          <p:nvPr/>
        </p:nvSpPr>
        <p:spPr bwMode="auto">
          <a:xfrm>
            <a:off x="2339975" y="3419475"/>
            <a:ext cx="473075" cy="325438"/>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8142" name="AutoShape 14"/>
          <p:cNvSpPr>
            <a:spLocks noChangeArrowheads="1"/>
          </p:cNvSpPr>
          <p:nvPr/>
        </p:nvSpPr>
        <p:spPr bwMode="auto">
          <a:xfrm>
            <a:off x="2339975" y="3919538"/>
            <a:ext cx="473075" cy="325437"/>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
        <p:nvSpPr>
          <p:cNvPr id="48143" name="AutoShape 14"/>
          <p:cNvSpPr>
            <a:spLocks noChangeArrowheads="1"/>
          </p:cNvSpPr>
          <p:nvPr/>
        </p:nvSpPr>
        <p:spPr bwMode="auto">
          <a:xfrm>
            <a:off x="2339975" y="4421188"/>
            <a:ext cx="473075" cy="325437"/>
          </a:xfrm>
          <a:prstGeom prst="rightArrow">
            <a:avLst>
              <a:gd name="adj1" fmla="val 50000"/>
              <a:gd name="adj2" fmla="val 34423"/>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s-MX" altLang="es-MX" b="1">
              <a:latin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CuadroTexto"/>
          <p:cNvSpPr txBox="1">
            <a:spLocks noChangeArrowheads="1"/>
          </p:cNvSpPr>
          <p:nvPr/>
        </p:nvSpPr>
        <p:spPr bwMode="auto">
          <a:xfrm>
            <a:off x="755650" y="2852738"/>
            <a:ext cx="78120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buFont typeface="Wingdings" panose="05000000000000000000" pitchFamily="2" charset="2"/>
              <a:buNone/>
            </a:pPr>
            <a:r>
              <a:rPr lang="es-MX" altLang="es-MX" sz="3600" b="1">
                <a:solidFill>
                  <a:srgbClr val="0E502B"/>
                </a:solidFill>
                <a:latin typeface="Helvetica Neue" charset="0"/>
              </a:rPr>
              <a:t>Participación política</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84213" y="1068388"/>
            <a:ext cx="7777162" cy="5045075"/>
          </a:xfrm>
          <a:prstGeom prst="rect">
            <a:avLst/>
          </a:prstGeom>
          <a:solidFill>
            <a:schemeClr val="bg1">
              <a:lumMod val="95000"/>
            </a:schemeClr>
          </a:solidFill>
          <a:ln w="9525">
            <a:noFill/>
            <a:miter lim="800000"/>
            <a:headEnd/>
            <a:tailEnd/>
          </a:ln>
        </p:spPr>
        <p:txBody>
          <a:bodyPr>
            <a:spAutoFit/>
          </a:bodyPr>
          <a:lstStyle/>
          <a:p>
            <a:pPr marL="180975" indent="989013" eaLnBrk="1" fontAlgn="auto" hangingPunct="1">
              <a:lnSpc>
                <a:spcPct val="90000"/>
              </a:lnSpc>
              <a:spcBef>
                <a:spcPct val="50000"/>
              </a:spcBef>
              <a:spcAft>
                <a:spcPts val="0"/>
              </a:spcAft>
              <a:buClr>
                <a:srgbClr val="561929"/>
              </a:buClr>
              <a:buSzPct val="130000"/>
              <a:buFont typeface="Wingdings" pitchFamily="2" charset="2"/>
              <a:buNone/>
              <a:defRPr/>
            </a:pPr>
            <a:r>
              <a:rPr lang="es-MX" b="1" dirty="0">
                <a:ea typeface="MS PGothic" pitchFamily="34" charset="-128"/>
                <a:cs typeface="Arial" pitchFamily="34" charset="0"/>
              </a:rPr>
              <a:t>Generalidades</a:t>
            </a:r>
          </a:p>
          <a:p>
            <a:pPr marL="1435100" indent="-265113" eaLnBrk="1" fontAlgn="auto" hangingPunct="1">
              <a:lnSpc>
                <a:spcPts val="1920"/>
              </a:lnSpc>
              <a:spcBef>
                <a:spcPts val="0"/>
              </a:spcBef>
              <a:spcAft>
                <a:spcPts val="0"/>
              </a:spcAft>
              <a:buFont typeface="Wingdings" pitchFamily="2" charset="2"/>
              <a:buNone/>
              <a:defRPr/>
            </a:pPr>
            <a:r>
              <a:rPr lang="es-ES" dirty="0">
                <a:ea typeface="MS PGothic" pitchFamily="34" charset="-128"/>
                <a:cs typeface="Arial" pitchFamily="34" charset="0"/>
              </a:rPr>
              <a:t>1.1 Distritos electorales federales indígenas</a:t>
            </a:r>
          </a:p>
          <a:p>
            <a:pPr marL="1435100" indent="-265113" eaLnBrk="1" fontAlgn="auto" hangingPunct="1">
              <a:lnSpc>
                <a:spcPts val="1920"/>
              </a:lnSpc>
              <a:spcBef>
                <a:spcPts val="0"/>
              </a:spcBef>
              <a:spcAft>
                <a:spcPts val="0"/>
              </a:spcAft>
              <a:buFont typeface="Wingdings" pitchFamily="2" charset="2"/>
              <a:buNone/>
              <a:defRPr/>
            </a:pPr>
            <a:r>
              <a:rPr lang="es-ES" dirty="0">
                <a:ea typeface="MS PGothic" pitchFamily="34" charset="-128"/>
                <a:cs typeface="Arial" pitchFamily="34" charset="0"/>
              </a:rPr>
              <a:t>1.2 Pueblo indígena</a:t>
            </a:r>
            <a:endParaRPr lang="es-MX" dirty="0">
              <a:ea typeface="MS PGothic" pitchFamily="34" charset="-128"/>
              <a:cs typeface="Arial" pitchFamily="34" charset="0"/>
            </a:endParaRPr>
          </a:p>
          <a:p>
            <a:pPr marL="1435100" indent="-265113" eaLnBrk="1" fontAlgn="auto" hangingPunct="1">
              <a:lnSpc>
                <a:spcPts val="1920"/>
              </a:lnSpc>
              <a:spcBef>
                <a:spcPts val="0"/>
              </a:spcBef>
              <a:spcAft>
                <a:spcPts val="0"/>
              </a:spcAft>
              <a:buFont typeface="Wingdings" pitchFamily="2" charset="2"/>
              <a:buNone/>
              <a:defRPr/>
            </a:pPr>
            <a:r>
              <a:rPr lang="es-ES" dirty="0">
                <a:ea typeface="MS PGothic" pitchFamily="34" charset="-128"/>
                <a:cs typeface="Arial" pitchFamily="34" charset="0"/>
              </a:rPr>
              <a:t>1.3 Derecho político-electoral indígena</a:t>
            </a:r>
          </a:p>
          <a:p>
            <a:pPr marL="1435100" indent="-265113" eaLnBrk="1" fontAlgn="auto" hangingPunct="1">
              <a:lnSpc>
                <a:spcPts val="1920"/>
              </a:lnSpc>
              <a:spcBef>
                <a:spcPts val="0"/>
              </a:spcBef>
              <a:spcAft>
                <a:spcPts val="0"/>
              </a:spcAft>
              <a:defRPr/>
            </a:pPr>
            <a:r>
              <a:rPr lang="es-ES" dirty="0">
                <a:ea typeface="MS PGothic" pitchFamily="34" charset="-128"/>
                <a:cs typeface="Arial" pitchFamily="34" charset="0"/>
              </a:rPr>
              <a:t>1.3 Derechos político-electorales del ciudadano</a:t>
            </a:r>
            <a:endParaRPr lang="es-MX" dirty="0">
              <a:ea typeface="MS PGothic" pitchFamily="34" charset="-128"/>
              <a:cs typeface="Arial" pitchFamily="34" charset="0"/>
            </a:endParaRPr>
          </a:p>
          <a:p>
            <a:pPr marL="1435100" indent="-265113" eaLnBrk="1" fontAlgn="auto" hangingPunct="1">
              <a:lnSpc>
                <a:spcPts val="1920"/>
              </a:lnSpc>
              <a:spcBef>
                <a:spcPts val="0"/>
              </a:spcBef>
              <a:spcAft>
                <a:spcPts val="0"/>
              </a:spcAft>
              <a:buFont typeface="Wingdings" pitchFamily="2" charset="2"/>
              <a:buNone/>
              <a:defRPr/>
            </a:pPr>
            <a:endParaRPr lang="es-MX" dirty="0">
              <a:ea typeface="MS PGothic" pitchFamily="34" charset="-128"/>
              <a:cs typeface="Arial" pitchFamily="34" charset="0"/>
            </a:endParaRPr>
          </a:p>
          <a:p>
            <a:pPr marL="1435100" indent="-265113" eaLnBrk="1" fontAlgn="auto" hangingPunct="1">
              <a:lnSpc>
                <a:spcPts val="1920"/>
              </a:lnSpc>
              <a:spcBef>
                <a:spcPts val="0"/>
              </a:spcBef>
              <a:spcAft>
                <a:spcPts val="0"/>
              </a:spcAft>
              <a:buFont typeface="Wingdings" pitchFamily="2" charset="2"/>
              <a:buNone/>
              <a:defRPr/>
            </a:pPr>
            <a:r>
              <a:rPr lang="es-MX" b="1" dirty="0">
                <a:ea typeface="MS PGothic" pitchFamily="34" charset="-128"/>
                <a:cs typeface="Arial" pitchFamily="34" charset="0"/>
              </a:rPr>
              <a:t>Marco normativo de los derechos indígenas </a:t>
            </a:r>
          </a:p>
          <a:p>
            <a:pPr marL="180975" indent="989013" eaLnBrk="1" fontAlgn="auto" hangingPunct="1">
              <a:lnSpc>
                <a:spcPct val="90000"/>
              </a:lnSpc>
              <a:spcBef>
                <a:spcPts val="0"/>
              </a:spcBef>
              <a:spcAft>
                <a:spcPts val="0"/>
              </a:spcAft>
              <a:buFont typeface="Wingdings" pitchFamily="2" charset="2"/>
              <a:buNone/>
              <a:defRPr/>
            </a:pPr>
            <a:r>
              <a:rPr lang="es-ES" dirty="0">
                <a:ea typeface="MS PGothic" pitchFamily="34" charset="-128"/>
                <a:cs typeface="Arial" pitchFamily="34" charset="0"/>
              </a:rPr>
              <a:t>2.1 Nacional</a:t>
            </a:r>
            <a:endParaRPr lang="es-MX" dirty="0">
              <a:ea typeface="MS PGothic" pitchFamily="34" charset="-128"/>
              <a:cs typeface="Arial" pitchFamily="34" charset="0"/>
            </a:endParaRPr>
          </a:p>
          <a:p>
            <a:pPr marL="180975" indent="989013" eaLnBrk="1" fontAlgn="auto" hangingPunct="1">
              <a:lnSpc>
                <a:spcPct val="90000"/>
              </a:lnSpc>
              <a:spcBef>
                <a:spcPts val="0"/>
              </a:spcBef>
              <a:spcAft>
                <a:spcPts val="0"/>
              </a:spcAft>
              <a:buFont typeface="Wingdings" pitchFamily="2" charset="2"/>
              <a:buNone/>
              <a:defRPr/>
            </a:pPr>
            <a:r>
              <a:rPr lang="es-ES" dirty="0">
                <a:ea typeface="MS PGothic" pitchFamily="34" charset="-128"/>
                <a:cs typeface="Arial" pitchFamily="34" charset="0"/>
              </a:rPr>
              <a:t>2.2 Internacional</a:t>
            </a:r>
            <a:endParaRPr lang="es-MX" dirty="0">
              <a:ea typeface="MS PGothic" pitchFamily="34" charset="-128"/>
              <a:cs typeface="Arial" pitchFamily="34" charset="0"/>
            </a:endParaRPr>
          </a:p>
          <a:p>
            <a:pPr marL="180975" indent="989013" eaLnBrk="1" fontAlgn="auto" hangingPunct="1">
              <a:lnSpc>
                <a:spcPct val="90000"/>
              </a:lnSpc>
              <a:spcBef>
                <a:spcPts val="0"/>
              </a:spcBef>
              <a:spcAft>
                <a:spcPts val="0"/>
              </a:spcAft>
              <a:buFont typeface="Wingdings" pitchFamily="2" charset="2"/>
              <a:buNone/>
              <a:defRPr/>
            </a:pPr>
            <a:endParaRPr lang="es-MX" b="1" dirty="0">
              <a:ea typeface="MS PGothic" pitchFamily="34" charset="-128"/>
              <a:cs typeface="Arial" pitchFamily="34" charset="0"/>
            </a:endParaRPr>
          </a:p>
          <a:p>
            <a:pPr marL="180975" indent="989013" eaLnBrk="1" fontAlgn="auto" hangingPunct="1">
              <a:lnSpc>
                <a:spcPct val="90000"/>
              </a:lnSpc>
              <a:spcBef>
                <a:spcPts val="0"/>
              </a:spcBef>
              <a:spcAft>
                <a:spcPts val="0"/>
              </a:spcAft>
              <a:buFont typeface="Wingdings" pitchFamily="2" charset="2"/>
              <a:buNone/>
              <a:defRPr/>
            </a:pPr>
            <a:r>
              <a:rPr lang="es-MX" b="1" dirty="0">
                <a:ea typeface="MS PGothic" pitchFamily="34" charset="-128"/>
                <a:cs typeface="Arial" pitchFamily="34" charset="0"/>
              </a:rPr>
              <a:t>Derechos político electorales de los pueblos indígenas</a:t>
            </a:r>
          </a:p>
          <a:p>
            <a:pPr indent="1169988" eaLnBrk="1" fontAlgn="auto" hangingPunct="1">
              <a:lnSpc>
                <a:spcPct val="90000"/>
              </a:lnSpc>
              <a:spcBef>
                <a:spcPts val="0"/>
              </a:spcBef>
              <a:spcAft>
                <a:spcPts val="0"/>
              </a:spcAft>
              <a:buFont typeface="Wingdings" pitchFamily="2" charset="2"/>
              <a:buNone/>
              <a:defRPr/>
            </a:pPr>
            <a:r>
              <a:rPr lang="es-ES" dirty="0">
                <a:ea typeface="MS PGothic" pitchFamily="34" charset="-128"/>
                <a:cs typeface="Arial" pitchFamily="34" charset="0"/>
              </a:rPr>
              <a:t>3.1 </a:t>
            </a:r>
            <a:r>
              <a:rPr lang="es-MX" dirty="0">
                <a:ea typeface="MS PGothic" pitchFamily="34" charset="-128"/>
                <a:cs typeface="Arial" pitchFamily="34" charset="0"/>
              </a:rPr>
              <a:t>Derecho a la libre determinación</a:t>
            </a:r>
          </a:p>
          <a:p>
            <a:pPr indent="1169988" eaLnBrk="1" fontAlgn="auto" hangingPunct="1">
              <a:lnSpc>
                <a:spcPct val="90000"/>
              </a:lnSpc>
              <a:spcBef>
                <a:spcPts val="0"/>
              </a:spcBef>
              <a:spcAft>
                <a:spcPts val="0"/>
              </a:spcAft>
              <a:buFont typeface="Wingdings" pitchFamily="2" charset="2"/>
              <a:buNone/>
              <a:defRPr/>
            </a:pPr>
            <a:r>
              <a:rPr lang="es-ES" dirty="0">
                <a:ea typeface="MS PGothic" pitchFamily="34" charset="-128"/>
                <a:cs typeface="Arial" pitchFamily="34" charset="0"/>
              </a:rPr>
              <a:t>3.2 </a:t>
            </a:r>
            <a:r>
              <a:rPr lang="es-MX" dirty="0">
                <a:ea typeface="MS PGothic" pitchFamily="34" charset="-128"/>
                <a:cs typeface="Arial" pitchFamily="34" charset="0"/>
              </a:rPr>
              <a:t>Derecho a autogobierno</a:t>
            </a:r>
          </a:p>
          <a:p>
            <a:pPr indent="1169988" eaLnBrk="1" fontAlgn="auto" hangingPunct="1">
              <a:lnSpc>
                <a:spcPct val="90000"/>
              </a:lnSpc>
              <a:spcBef>
                <a:spcPts val="0"/>
              </a:spcBef>
              <a:spcAft>
                <a:spcPts val="0"/>
              </a:spcAft>
              <a:buFont typeface="Wingdings" pitchFamily="2" charset="2"/>
              <a:buNone/>
              <a:defRPr/>
            </a:pPr>
            <a:r>
              <a:rPr lang="es-ES" dirty="0">
                <a:ea typeface="MS PGothic" pitchFamily="34" charset="-128"/>
                <a:cs typeface="Arial" pitchFamily="34" charset="0"/>
              </a:rPr>
              <a:t>3.3 </a:t>
            </a:r>
            <a:r>
              <a:rPr lang="es-MX" dirty="0">
                <a:ea typeface="MS PGothic" pitchFamily="34" charset="-128"/>
                <a:cs typeface="Arial" pitchFamily="34" charset="0"/>
              </a:rPr>
              <a:t>Derecho a consulta </a:t>
            </a:r>
          </a:p>
          <a:p>
            <a:pPr indent="1169988" eaLnBrk="1" fontAlgn="auto" hangingPunct="1">
              <a:lnSpc>
                <a:spcPct val="90000"/>
              </a:lnSpc>
              <a:spcBef>
                <a:spcPts val="0"/>
              </a:spcBef>
              <a:spcAft>
                <a:spcPts val="0"/>
              </a:spcAft>
              <a:buFont typeface="Wingdings" pitchFamily="2" charset="2"/>
              <a:buNone/>
              <a:defRPr/>
            </a:pPr>
            <a:r>
              <a:rPr lang="es-MX" dirty="0">
                <a:ea typeface="MS PGothic" pitchFamily="34" charset="-128"/>
                <a:cs typeface="Arial" pitchFamily="34" charset="0"/>
              </a:rPr>
              <a:t>3.4 Otros Derechos</a:t>
            </a:r>
          </a:p>
          <a:p>
            <a:pPr indent="1169988" eaLnBrk="1" fontAlgn="auto" hangingPunct="1">
              <a:lnSpc>
                <a:spcPct val="90000"/>
              </a:lnSpc>
              <a:spcBef>
                <a:spcPts val="0"/>
              </a:spcBef>
              <a:spcAft>
                <a:spcPts val="0"/>
              </a:spcAft>
              <a:buFont typeface="Wingdings" pitchFamily="2" charset="2"/>
              <a:buNone/>
              <a:defRPr/>
            </a:pPr>
            <a:endParaRPr lang="es-MX" b="1" dirty="0">
              <a:ea typeface="MS PGothic" pitchFamily="34" charset="-128"/>
              <a:cs typeface="Arial" pitchFamily="34" charset="0"/>
            </a:endParaRPr>
          </a:p>
          <a:p>
            <a:pPr indent="1169988" eaLnBrk="1" fontAlgn="auto" hangingPunct="1">
              <a:lnSpc>
                <a:spcPct val="90000"/>
              </a:lnSpc>
              <a:spcBef>
                <a:spcPts val="0"/>
              </a:spcBef>
              <a:spcAft>
                <a:spcPts val="0"/>
              </a:spcAft>
              <a:buFont typeface="Wingdings" pitchFamily="2" charset="2"/>
              <a:buNone/>
              <a:defRPr/>
            </a:pPr>
            <a:r>
              <a:rPr lang="es-ES" b="1" dirty="0">
                <a:ea typeface="MS PGothic" pitchFamily="34" charset="-128"/>
                <a:cs typeface="Arial" pitchFamily="34" charset="0"/>
              </a:rPr>
              <a:t>Sistemas normativos internos</a:t>
            </a:r>
          </a:p>
          <a:p>
            <a:pPr indent="1169988" eaLnBrk="1" fontAlgn="auto" hangingPunct="1">
              <a:lnSpc>
                <a:spcPct val="90000"/>
              </a:lnSpc>
              <a:spcBef>
                <a:spcPts val="0"/>
              </a:spcBef>
              <a:spcAft>
                <a:spcPts val="0"/>
              </a:spcAft>
              <a:buFont typeface="Wingdings" pitchFamily="2" charset="2"/>
              <a:buNone/>
              <a:defRPr/>
            </a:pPr>
            <a:r>
              <a:rPr lang="es-ES" dirty="0">
                <a:ea typeface="MS PGothic" pitchFamily="34" charset="-128"/>
                <a:cs typeface="Arial" pitchFamily="34" charset="0"/>
              </a:rPr>
              <a:t>4.1 La asamblea comunitaria</a:t>
            </a:r>
          </a:p>
          <a:p>
            <a:pPr indent="1169988" eaLnBrk="1" fontAlgn="auto" hangingPunct="1">
              <a:lnSpc>
                <a:spcPct val="90000"/>
              </a:lnSpc>
              <a:spcBef>
                <a:spcPts val="0"/>
              </a:spcBef>
              <a:spcAft>
                <a:spcPts val="0"/>
              </a:spcAft>
              <a:buFont typeface="Wingdings" pitchFamily="2" charset="2"/>
              <a:buNone/>
              <a:defRPr/>
            </a:pPr>
            <a:r>
              <a:rPr lang="es-ES" dirty="0">
                <a:ea typeface="MS PGothic" pitchFamily="34" charset="-128"/>
                <a:cs typeface="Arial" pitchFamily="34" charset="0"/>
              </a:rPr>
              <a:t>4.2 El sistema de cargos</a:t>
            </a:r>
          </a:p>
          <a:p>
            <a:pPr indent="1169988" eaLnBrk="1" fontAlgn="auto" hangingPunct="1">
              <a:lnSpc>
                <a:spcPct val="90000"/>
              </a:lnSpc>
              <a:spcBef>
                <a:spcPts val="0"/>
              </a:spcBef>
              <a:spcAft>
                <a:spcPts val="0"/>
              </a:spcAft>
              <a:buFont typeface="Wingdings" pitchFamily="2" charset="2"/>
              <a:buNone/>
              <a:defRPr/>
            </a:pPr>
            <a:r>
              <a:rPr lang="es-ES" dirty="0">
                <a:ea typeface="MS PGothic" pitchFamily="34" charset="-128"/>
                <a:cs typeface="Arial" pitchFamily="34" charset="0"/>
              </a:rPr>
              <a:t>4.3 El tequio</a:t>
            </a:r>
          </a:p>
        </p:txBody>
      </p:sp>
      <p:sp>
        <p:nvSpPr>
          <p:cNvPr id="8195" name="Rectangle 2">
            <a:hlinkClick r:id="rId2" action="ppaction://hlinksldjump"/>
          </p:cNvPr>
          <p:cNvSpPr>
            <a:spLocks noChangeArrowheads="1"/>
          </p:cNvSpPr>
          <p:nvPr/>
        </p:nvSpPr>
        <p:spPr bwMode="auto">
          <a:xfrm>
            <a:off x="1403350" y="1068388"/>
            <a:ext cx="433388" cy="314325"/>
          </a:xfrm>
          <a:prstGeom prst="rect">
            <a:avLst/>
          </a:prstGeom>
          <a:solidFill>
            <a:srgbClr val="0066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buFont typeface="Wingdings" panose="05000000000000000000" pitchFamily="2" charset="2"/>
              <a:buNone/>
            </a:pPr>
            <a:r>
              <a:rPr lang="es-ES" altLang="es-MX" sz="1600" b="1">
                <a:solidFill>
                  <a:srgbClr val="FFFFFF"/>
                </a:solidFill>
                <a:latin typeface="Calibri" panose="020F0502020204030204" pitchFamily="34" charset="0"/>
              </a:rPr>
              <a:t>1 </a:t>
            </a:r>
          </a:p>
        </p:txBody>
      </p:sp>
      <p:sp>
        <p:nvSpPr>
          <p:cNvPr id="8196" name="Rectangle 2">
            <a:hlinkClick r:id="rId2" action="ppaction://hlinksldjump"/>
          </p:cNvPr>
          <p:cNvSpPr>
            <a:spLocks noChangeArrowheads="1"/>
          </p:cNvSpPr>
          <p:nvPr/>
        </p:nvSpPr>
        <p:spPr bwMode="auto">
          <a:xfrm>
            <a:off x="1403350" y="2551113"/>
            <a:ext cx="433388" cy="314325"/>
          </a:xfrm>
          <a:prstGeom prst="rect">
            <a:avLst/>
          </a:prstGeom>
          <a:solidFill>
            <a:srgbClr val="0066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buFont typeface="Wingdings" panose="05000000000000000000" pitchFamily="2" charset="2"/>
              <a:buNone/>
            </a:pPr>
            <a:r>
              <a:rPr lang="es-ES" altLang="es-MX" sz="1600" b="1">
                <a:solidFill>
                  <a:srgbClr val="FFFFFF"/>
                </a:solidFill>
                <a:latin typeface="Calibri" panose="020F0502020204030204" pitchFamily="34" charset="0"/>
              </a:rPr>
              <a:t>2 </a:t>
            </a:r>
          </a:p>
        </p:txBody>
      </p:sp>
      <p:sp>
        <p:nvSpPr>
          <p:cNvPr id="8197" name="Rectangle 2">
            <a:hlinkClick r:id="rId2" action="ppaction://hlinksldjump"/>
          </p:cNvPr>
          <p:cNvSpPr>
            <a:spLocks noChangeArrowheads="1"/>
          </p:cNvSpPr>
          <p:nvPr/>
        </p:nvSpPr>
        <p:spPr bwMode="auto">
          <a:xfrm>
            <a:off x="1403350" y="3530600"/>
            <a:ext cx="433388" cy="314325"/>
          </a:xfrm>
          <a:prstGeom prst="rect">
            <a:avLst/>
          </a:prstGeom>
          <a:solidFill>
            <a:srgbClr val="0066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buFont typeface="Wingdings" panose="05000000000000000000" pitchFamily="2" charset="2"/>
              <a:buNone/>
            </a:pPr>
            <a:r>
              <a:rPr lang="es-ES" altLang="es-MX" sz="1600" b="1">
                <a:solidFill>
                  <a:srgbClr val="FFFFFF"/>
                </a:solidFill>
                <a:latin typeface="Calibri" panose="020F0502020204030204" pitchFamily="34" charset="0"/>
              </a:rPr>
              <a:t>3 </a:t>
            </a:r>
          </a:p>
        </p:txBody>
      </p:sp>
      <p:sp>
        <p:nvSpPr>
          <p:cNvPr id="8198" name="Rectangle 2">
            <a:hlinkClick r:id="rId2" action="ppaction://hlinksldjump"/>
          </p:cNvPr>
          <p:cNvSpPr>
            <a:spLocks noChangeArrowheads="1"/>
          </p:cNvSpPr>
          <p:nvPr/>
        </p:nvSpPr>
        <p:spPr bwMode="auto">
          <a:xfrm>
            <a:off x="1403350" y="4941888"/>
            <a:ext cx="433388" cy="312737"/>
          </a:xfrm>
          <a:prstGeom prst="rect">
            <a:avLst/>
          </a:prstGeom>
          <a:solidFill>
            <a:srgbClr val="0066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buFont typeface="Wingdings" panose="05000000000000000000" pitchFamily="2" charset="2"/>
              <a:buNone/>
            </a:pPr>
            <a:r>
              <a:rPr lang="es-ES" altLang="es-MX" sz="1600" b="1">
                <a:solidFill>
                  <a:srgbClr val="FFFFFF"/>
                </a:solidFill>
                <a:latin typeface="Calibri" panose="020F0502020204030204" pitchFamily="34" charset="0"/>
              </a:rPr>
              <a:t>4 </a:t>
            </a:r>
          </a:p>
        </p:txBody>
      </p:sp>
      <p:sp>
        <p:nvSpPr>
          <p:cNvPr id="8199" name="Rectangle 2"/>
          <p:cNvSpPr txBox="1">
            <a:spLocks noChangeArrowheads="1"/>
          </p:cNvSpPr>
          <p:nvPr/>
        </p:nvSpPr>
        <p:spPr bwMode="auto">
          <a:xfrm>
            <a:off x="2987675" y="476250"/>
            <a:ext cx="59039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800" b="1"/>
              <a:t>Temario</a:t>
            </a:r>
            <a:endParaRPr lang="es-ES" altLang="es-MX" sz="2800" b="1"/>
          </a:p>
        </p:txBody>
      </p:sp>
      <p:cxnSp>
        <p:nvCxnSpPr>
          <p:cNvPr id="9" name="8 Conector recto"/>
          <p:cNvCxnSpPr/>
          <p:nvPr/>
        </p:nvCxnSpPr>
        <p:spPr>
          <a:xfrm>
            <a:off x="7524750" y="981075"/>
            <a:ext cx="1223963" cy="0"/>
          </a:xfrm>
          <a:prstGeom prst="line">
            <a:avLst/>
          </a:prstGeom>
          <a:ln w="38100">
            <a:solidFill>
              <a:srgbClr val="224E4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txBox="1">
            <a:spLocks noChangeArrowheads="1"/>
          </p:cNvSpPr>
          <p:nvPr/>
        </p:nvSpPr>
        <p:spPr bwMode="auto">
          <a:xfrm>
            <a:off x="2987675" y="692150"/>
            <a:ext cx="59039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800" b="1">
                <a:solidFill>
                  <a:srgbClr val="006600"/>
                </a:solidFill>
              </a:rPr>
              <a:t>Demarcación territorial</a:t>
            </a:r>
            <a:endParaRPr lang="es-ES" altLang="es-MX" sz="2800" b="1">
              <a:solidFill>
                <a:srgbClr val="006600"/>
              </a:solidFill>
            </a:endParaRPr>
          </a:p>
        </p:txBody>
      </p:sp>
      <p:sp>
        <p:nvSpPr>
          <p:cNvPr id="50179" name="5 CuadroTexto"/>
          <p:cNvSpPr>
            <a:spLocks noChangeArrowheads="1"/>
          </p:cNvSpPr>
          <p:nvPr/>
        </p:nvSpPr>
        <p:spPr bwMode="auto">
          <a:xfrm>
            <a:off x="900113" y="1700213"/>
            <a:ext cx="7343775" cy="1941512"/>
          </a:xfrm>
          <a:prstGeom prst="roundRect">
            <a:avLst>
              <a:gd name="adj" fmla="val 16667"/>
            </a:avLst>
          </a:prstGeom>
          <a:solidFill>
            <a:srgbClr val="224E49">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50000"/>
              </a:lnSpc>
              <a:buFont typeface="Wingdings" panose="05000000000000000000" pitchFamily="2" charset="2"/>
              <a:buNone/>
            </a:pPr>
            <a:r>
              <a:rPr lang="es-ES" altLang="es-MX"/>
              <a:t>La participación en la política nacional es también un derecho de los pueblos originarios y, para hacer eso realidad, se han creado veintiocho (28) “distritos indígenas”, lo que representa solo 53% de la población indígena.</a:t>
            </a:r>
            <a:endParaRPr lang="es-MX" altLang="es-MX"/>
          </a:p>
        </p:txBody>
      </p:sp>
      <p:sp>
        <p:nvSpPr>
          <p:cNvPr id="50180" name="4 CuadroTexto"/>
          <p:cNvSpPr txBox="1">
            <a:spLocks noChangeArrowheads="1"/>
          </p:cNvSpPr>
          <p:nvPr/>
        </p:nvSpPr>
        <p:spPr bwMode="auto">
          <a:xfrm>
            <a:off x="611188" y="4318000"/>
            <a:ext cx="7921625" cy="1089025"/>
          </a:xfrm>
          <a:prstGeom prst="rect">
            <a:avLst/>
          </a:prstGeom>
          <a:noFill/>
          <a:ln w="1905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buFont typeface="Wingdings" panose="05000000000000000000" pitchFamily="2" charset="2"/>
              <a:buNone/>
            </a:pPr>
            <a:r>
              <a:rPr lang="es-ES" altLang="es-MX"/>
              <a:t>Para establecer la demarcación territorial de los distritos electorales uninominales en el territorio nacional, se debe tomar en consideración, cuando sea posible, la ubicación de los pueblos y comunidades indígenas, a fin de favorecer su participación política.</a:t>
            </a:r>
            <a:r>
              <a:rPr lang="es-MX" altLang="es-MX"/>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txBox="1">
            <a:spLocks noChangeArrowheads="1"/>
          </p:cNvSpPr>
          <p:nvPr/>
        </p:nvSpPr>
        <p:spPr bwMode="auto">
          <a:xfrm>
            <a:off x="1187450" y="476250"/>
            <a:ext cx="7704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800" b="1">
                <a:solidFill>
                  <a:srgbClr val="006600"/>
                </a:solidFill>
              </a:rPr>
              <a:t>Distritos electorales federales indígenas (DEFI)  </a:t>
            </a:r>
            <a:endParaRPr lang="es-ES" altLang="es-MX" sz="2800" b="1">
              <a:solidFill>
                <a:srgbClr val="006600"/>
              </a:solidFill>
            </a:endParaRPr>
          </a:p>
        </p:txBody>
      </p:sp>
      <p:graphicFrame>
        <p:nvGraphicFramePr>
          <p:cNvPr id="3" name="Group 69"/>
          <p:cNvGraphicFramePr>
            <a:graphicFrameLocks/>
          </p:cNvGraphicFramePr>
          <p:nvPr/>
        </p:nvGraphicFramePr>
        <p:xfrm>
          <a:off x="466725" y="1628775"/>
          <a:ext cx="2992438" cy="3870325"/>
        </p:xfrm>
        <a:graphic>
          <a:graphicData uri="http://schemas.openxmlformats.org/drawingml/2006/table">
            <a:tbl>
              <a:tblPr/>
              <a:tblGrid>
                <a:gridCol w="1983273">
                  <a:extLst>
                    <a:ext uri="{9D8B030D-6E8A-4147-A177-3AD203B41FA5}">
                      <a16:colId xmlns:a16="http://schemas.microsoft.com/office/drawing/2014/main" xmlns="" val="20000"/>
                    </a:ext>
                  </a:extLst>
                </a:gridCol>
                <a:gridCol w="1009165">
                  <a:extLst>
                    <a:ext uri="{9D8B030D-6E8A-4147-A177-3AD203B41FA5}">
                      <a16:colId xmlns:a16="http://schemas.microsoft.com/office/drawing/2014/main" xmlns="" val="20001"/>
                    </a:ext>
                  </a:extLst>
                </a:gridCol>
              </a:tblGrid>
              <a:tr h="5181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ea typeface="Times New Roman" pitchFamily="18" charset="0"/>
                          <a:cs typeface="Arial" charset="0"/>
                        </a:rPr>
                        <a:t>Estado</a:t>
                      </a: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ea typeface="Times New Roman" pitchFamily="18" charset="0"/>
                          <a:cs typeface="Arial" charset="0"/>
                        </a:rPr>
                        <a:t>Distritos</a:t>
                      </a:r>
                      <a:r>
                        <a:rPr kumimoji="0" lang="es-ES" sz="1400" b="1" i="0" u="none" strike="noStrike" cap="none" normalizeH="0" baseline="0" dirty="0" smtClean="0">
                          <a:ln>
                            <a:noFill/>
                          </a:ln>
                          <a:solidFill>
                            <a:srgbClr val="006600"/>
                          </a:solidFill>
                          <a:effectLst/>
                          <a:latin typeface="Arial" charset="0"/>
                          <a:ea typeface="Times New Roman" pitchFamily="18" charset="0"/>
                          <a:cs typeface="Arial" charset="0"/>
                        </a:rPr>
                        <a:t> </a:t>
                      </a:r>
                      <a:r>
                        <a:rPr kumimoji="0" lang="es-ES" sz="1400" b="1" i="0" u="none" strike="noStrike" cap="none" normalizeH="0" baseline="0" dirty="0" smtClean="0">
                          <a:ln>
                            <a:noFill/>
                          </a:ln>
                          <a:solidFill>
                            <a:schemeClr val="bg1"/>
                          </a:solidFill>
                          <a:effectLst/>
                          <a:latin typeface="Arial" charset="0"/>
                          <a:ea typeface="Times New Roman" pitchFamily="18" charset="0"/>
                          <a:cs typeface="Arial" charset="0"/>
                        </a:rPr>
                        <a:t>indígenas</a:t>
                      </a: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xmlns="" val="10000"/>
                  </a:ext>
                </a:extLst>
              </a:tr>
              <a:tr h="3047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Oaxaca </a:t>
                      </a: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8</a:t>
                      </a: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047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Chiapas</a:t>
                      </a: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4</a:t>
                      </a: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047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Puebla </a:t>
                      </a: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047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Veracruz </a:t>
                      </a: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047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Yucatán </a:t>
                      </a: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3</a:t>
                      </a: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047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Hidalgo </a:t>
                      </a: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047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Campeche </a:t>
                      </a: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047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Guerrero </a:t>
                      </a: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047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Estado de México </a:t>
                      </a: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3047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Quintana Roo</a:t>
                      </a: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1</a:t>
                      </a: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047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San Luis Potosí </a:t>
                      </a: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1</a:t>
                      </a: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59" marR="91459"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sp>
        <p:nvSpPr>
          <p:cNvPr id="52268" name="Text Box 66"/>
          <p:cNvSpPr txBox="1">
            <a:spLocks noChangeArrowheads="1"/>
          </p:cNvSpPr>
          <p:nvPr/>
        </p:nvSpPr>
        <p:spPr bwMode="auto">
          <a:xfrm>
            <a:off x="4391025" y="4149725"/>
            <a:ext cx="47529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spcBef>
                <a:spcPct val="50000"/>
              </a:spcBef>
              <a:buFont typeface="Wingdings" panose="05000000000000000000" pitchFamily="2" charset="2"/>
              <a:buNone/>
            </a:pPr>
            <a:r>
              <a:rPr lang="es-MX" altLang="es-MX" sz="1600"/>
              <a:t>Art. 3 transitorio del Decreto de reforma de 18/07/2001 para propiciar la participación política de los indígenas.</a:t>
            </a:r>
            <a:endParaRPr lang="es-ES" altLang="es-MX" sz="1600"/>
          </a:p>
        </p:txBody>
      </p:sp>
      <p:sp>
        <p:nvSpPr>
          <p:cNvPr id="52269" name="Rectangle 61"/>
          <p:cNvSpPr>
            <a:spLocks noChangeArrowheads="1"/>
          </p:cNvSpPr>
          <p:nvPr/>
        </p:nvSpPr>
        <p:spPr bwMode="auto">
          <a:xfrm>
            <a:off x="638175" y="5645150"/>
            <a:ext cx="1357313" cy="285750"/>
          </a:xfrm>
          <a:prstGeom prst="rect">
            <a:avLst/>
          </a:prstGeom>
          <a:noFill/>
          <a:ln w="9525" algn="ctr">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buFont typeface="Wingdings" panose="05000000000000000000" pitchFamily="2" charset="2"/>
              <a:buNone/>
            </a:pPr>
            <a:r>
              <a:rPr lang="es-MX" altLang="es-MX" sz="1400" b="1"/>
              <a:t>11 estados </a:t>
            </a:r>
            <a:endParaRPr lang="es-ES" altLang="es-MX" sz="1400" b="1"/>
          </a:p>
        </p:txBody>
      </p:sp>
      <p:sp>
        <p:nvSpPr>
          <p:cNvPr id="52270" name="Rectangle 62"/>
          <p:cNvSpPr>
            <a:spLocks noChangeArrowheads="1"/>
          </p:cNvSpPr>
          <p:nvPr/>
        </p:nvSpPr>
        <p:spPr bwMode="auto">
          <a:xfrm>
            <a:off x="2066925" y="5649913"/>
            <a:ext cx="2503488" cy="285750"/>
          </a:xfrm>
          <a:prstGeom prst="rect">
            <a:avLst/>
          </a:prstGeom>
          <a:noFill/>
          <a:ln w="9525" algn="ctr">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buFont typeface="Wingdings" panose="05000000000000000000" pitchFamily="2" charset="2"/>
              <a:buNone/>
            </a:pPr>
            <a:r>
              <a:rPr lang="es-MX" altLang="es-MX" sz="1400" b="1"/>
              <a:t>28 distritos de 300 = 9.33%</a:t>
            </a:r>
            <a:endParaRPr lang="es-ES" altLang="es-MX" sz="1400" b="1"/>
          </a:p>
        </p:txBody>
      </p:sp>
      <p:sp>
        <p:nvSpPr>
          <p:cNvPr id="52271" name="Text Box 59"/>
          <p:cNvSpPr txBox="1">
            <a:spLocks noChangeArrowheads="1"/>
          </p:cNvSpPr>
          <p:nvPr/>
        </p:nvSpPr>
        <p:spPr bwMode="auto">
          <a:xfrm>
            <a:off x="5435600" y="4922838"/>
            <a:ext cx="2592388" cy="1492250"/>
          </a:xfrm>
          <a:prstGeom prst="rect">
            <a:avLst/>
          </a:prstGeom>
          <a:noFill/>
          <a:ln w="19050" algn="ctr">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Font typeface="Wingdings" panose="05000000000000000000" pitchFamily="2" charset="2"/>
              <a:buNone/>
            </a:pPr>
            <a:r>
              <a:rPr lang="es-MX" altLang="es-MX" sz="1400" b="1"/>
              <a:t>Criterios:</a:t>
            </a:r>
          </a:p>
          <a:p>
            <a:pPr eaLnBrk="1" hangingPunct="1">
              <a:lnSpc>
                <a:spcPct val="90000"/>
              </a:lnSpc>
              <a:spcBef>
                <a:spcPct val="50000"/>
              </a:spcBef>
              <a:buFont typeface="Arial" panose="020B0604020202020204" pitchFamily="34" charset="0"/>
              <a:buChar char="•"/>
            </a:pPr>
            <a:r>
              <a:rPr lang="es-MX" altLang="es-MX" sz="1400"/>
              <a:t>Censo General de Población</a:t>
            </a:r>
          </a:p>
          <a:p>
            <a:pPr eaLnBrk="1" hangingPunct="1">
              <a:lnSpc>
                <a:spcPct val="90000"/>
              </a:lnSpc>
              <a:spcBef>
                <a:spcPct val="50000"/>
              </a:spcBef>
              <a:buFont typeface="Arial" panose="020B0604020202020204" pitchFamily="34" charset="0"/>
              <a:buChar char="•"/>
            </a:pPr>
            <a:r>
              <a:rPr lang="es-MX" altLang="es-MX" sz="1400"/>
              <a:t>Continuidad territorial </a:t>
            </a:r>
          </a:p>
          <a:p>
            <a:pPr eaLnBrk="1" hangingPunct="1">
              <a:lnSpc>
                <a:spcPct val="90000"/>
              </a:lnSpc>
              <a:spcBef>
                <a:spcPct val="50000"/>
              </a:spcBef>
              <a:buFont typeface="Arial" panose="020B0604020202020204" pitchFamily="34" charset="0"/>
              <a:buChar char="•"/>
            </a:pPr>
            <a:r>
              <a:rPr lang="es-MX" altLang="es-MX" sz="1400"/>
              <a:t>Comunicación </a:t>
            </a:r>
          </a:p>
          <a:p>
            <a:pPr eaLnBrk="1" hangingPunct="1">
              <a:lnSpc>
                <a:spcPct val="90000"/>
              </a:lnSpc>
              <a:spcBef>
                <a:spcPct val="50000"/>
              </a:spcBef>
              <a:buFont typeface="Arial" panose="020B0604020202020204" pitchFamily="34" charset="0"/>
              <a:buChar char="•"/>
            </a:pPr>
            <a:r>
              <a:rPr lang="es-MX" altLang="es-MX" sz="1400"/>
              <a:t>40% de población indígenas </a:t>
            </a:r>
            <a:endParaRPr lang="es-ES" altLang="es-MX" sz="1400"/>
          </a:p>
        </p:txBody>
      </p:sp>
      <p:sp>
        <p:nvSpPr>
          <p:cNvPr id="8" name="27 Botón de acción: Hacia delante o Siguiente">
            <a:hlinkClick r:id="rId3" action="ppaction://hlinksldjump" highlightClick="1"/>
          </p:cNvPr>
          <p:cNvSpPr>
            <a:spLocks noChangeArrowheads="1"/>
          </p:cNvSpPr>
          <p:nvPr/>
        </p:nvSpPr>
        <p:spPr bwMode="auto">
          <a:xfrm>
            <a:off x="4643438" y="5643563"/>
            <a:ext cx="428625" cy="287337"/>
          </a:xfrm>
          <a:prstGeom prst="actionButtonForwardNext">
            <a:avLst/>
          </a:prstGeom>
          <a:solidFill>
            <a:schemeClr val="bg1">
              <a:lumMod val="85000"/>
              <a:alpha val="65000"/>
            </a:schemeClr>
          </a:solidFill>
          <a:ln w="9525" algn="ctr">
            <a:solidFill>
              <a:srgbClr val="006600"/>
            </a:solidFill>
            <a:round/>
            <a:headEnd/>
            <a:tailEnd/>
          </a:ln>
        </p:spPr>
        <p:txBody>
          <a:bodyPr/>
          <a:lstStyle/>
          <a:p>
            <a:pPr marL="742950" indent="-285750" eaLnBrk="1" fontAlgn="auto" hangingPunct="1">
              <a:lnSpc>
                <a:spcPct val="90000"/>
              </a:lnSpc>
              <a:spcBef>
                <a:spcPct val="50000"/>
              </a:spcBef>
              <a:spcAft>
                <a:spcPts val="0"/>
              </a:spcAft>
              <a:buFont typeface="Wingdings" pitchFamily="2" charset="2"/>
              <a:buNone/>
              <a:defRPr/>
            </a:pPr>
            <a:endParaRPr lang="es-MX" sz="1400" dirty="0">
              <a:ea typeface="MS PGothic" pitchFamily="34" charset="-128"/>
              <a:cs typeface="Arial" pitchFamily="34" charset="0"/>
            </a:endParaRPr>
          </a:p>
        </p:txBody>
      </p:sp>
      <p:grpSp>
        <p:nvGrpSpPr>
          <p:cNvPr id="52273" name="20 Grupo"/>
          <p:cNvGrpSpPr>
            <a:grpSpLocks/>
          </p:cNvGrpSpPr>
          <p:nvPr/>
        </p:nvGrpSpPr>
        <p:grpSpPr bwMode="auto">
          <a:xfrm>
            <a:off x="4067175" y="1052513"/>
            <a:ext cx="4430713" cy="3060700"/>
            <a:chOff x="4891088" y="1357313"/>
            <a:chExt cx="3824287" cy="2540000"/>
          </a:xfrm>
        </p:grpSpPr>
        <p:pic>
          <p:nvPicPr>
            <p:cNvPr id="52274" name="Picture 4" descr="700px-Circunscripciones_2006"/>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891088" y="1357313"/>
              <a:ext cx="3824287"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5" name="Oval 5"/>
            <p:cNvSpPr>
              <a:spLocks noChangeArrowheads="1"/>
            </p:cNvSpPr>
            <p:nvPr/>
          </p:nvSpPr>
          <p:spPr bwMode="auto">
            <a:xfrm>
              <a:off x="8243888" y="3233738"/>
              <a:ext cx="80962" cy="80963"/>
            </a:xfrm>
            <a:prstGeom prst="ellipse">
              <a:avLst/>
            </a:prstGeom>
            <a:solidFill>
              <a:srgbClr val="FFFF00"/>
            </a:solidFill>
            <a:ln w="9525" algn="ctr">
              <a:solidFill>
                <a:schemeClr val="tx1"/>
              </a:solidFill>
              <a:round/>
              <a:headEnd/>
              <a:tailEnd/>
            </a:ln>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Font typeface="Wingdings" panose="05000000000000000000" pitchFamily="2" charset="2"/>
                <a:buNone/>
              </a:pPr>
              <a:endParaRPr lang="es-MX" altLang="es-MX">
                <a:latin typeface="Calibri" panose="020F0502020204030204" pitchFamily="34" charset="0"/>
              </a:endParaRPr>
            </a:p>
          </p:txBody>
        </p:sp>
        <p:sp>
          <p:nvSpPr>
            <p:cNvPr id="52276" name="Oval 6"/>
            <p:cNvSpPr>
              <a:spLocks noChangeArrowheads="1"/>
            </p:cNvSpPr>
            <p:nvPr/>
          </p:nvSpPr>
          <p:spPr bwMode="auto">
            <a:xfrm>
              <a:off x="7959725" y="3552826"/>
              <a:ext cx="80962" cy="79375"/>
            </a:xfrm>
            <a:prstGeom prst="ellipse">
              <a:avLst/>
            </a:prstGeom>
            <a:solidFill>
              <a:srgbClr val="FFFF00"/>
            </a:solidFill>
            <a:ln w="9525" algn="ctr">
              <a:solidFill>
                <a:schemeClr val="tx1"/>
              </a:solidFill>
              <a:round/>
              <a:headEnd/>
              <a:tailEnd/>
            </a:ln>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Font typeface="Wingdings" panose="05000000000000000000" pitchFamily="2" charset="2"/>
                <a:buNone/>
              </a:pPr>
              <a:endParaRPr lang="es-MX" altLang="es-MX">
                <a:latin typeface="Calibri" panose="020F0502020204030204" pitchFamily="34" charset="0"/>
              </a:endParaRPr>
            </a:p>
          </p:txBody>
        </p:sp>
        <p:sp>
          <p:nvSpPr>
            <p:cNvPr id="52277" name="Oval 7"/>
            <p:cNvSpPr>
              <a:spLocks noChangeArrowheads="1"/>
            </p:cNvSpPr>
            <p:nvPr/>
          </p:nvSpPr>
          <p:spPr bwMode="auto">
            <a:xfrm>
              <a:off x="6983413" y="3433763"/>
              <a:ext cx="80962" cy="79375"/>
            </a:xfrm>
            <a:prstGeom prst="ellipse">
              <a:avLst/>
            </a:prstGeom>
            <a:solidFill>
              <a:srgbClr val="FFFF00"/>
            </a:solidFill>
            <a:ln w="9525" algn="ctr">
              <a:solidFill>
                <a:schemeClr val="tx1"/>
              </a:solidFill>
              <a:round/>
              <a:headEnd/>
              <a:tailEnd/>
            </a:ln>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Font typeface="Wingdings" panose="05000000000000000000" pitchFamily="2" charset="2"/>
                <a:buNone/>
              </a:pPr>
              <a:endParaRPr lang="es-MX" altLang="es-MX">
                <a:latin typeface="Calibri" panose="020F0502020204030204" pitchFamily="34" charset="0"/>
              </a:endParaRPr>
            </a:p>
          </p:txBody>
        </p:sp>
        <p:sp>
          <p:nvSpPr>
            <p:cNvPr id="52278" name="Oval 8"/>
            <p:cNvSpPr>
              <a:spLocks noChangeArrowheads="1"/>
            </p:cNvSpPr>
            <p:nvPr/>
          </p:nvSpPr>
          <p:spPr bwMode="auto">
            <a:xfrm>
              <a:off x="7145338" y="3074988"/>
              <a:ext cx="80962" cy="79375"/>
            </a:xfrm>
            <a:prstGeom prst="ellipse">
              <a:avLst/>
            </a:prstGeom>
            <a:solidFill>
              <a:srgbClr val="FFFF00"/>
            </a:solidFill>
            <a:ln w="9525" algn="ctr">
              <a:solidFill>
                <a:schemeClr val="tx1"/>
              </a:solidFill>
              <a:round/>
              <a:headEnd/>
              <a:tailEnd/>
            </a:ln>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Font typeface="Wingdings" panose="05000000000000000000" pitchFamily="2" charset="2"/>
                <a:buNone/>
              </a:pPr>
              <a:endParaRPr lang="es-MX" altLang="es-MX">
                <a:latin typeface="Calibri" panose="020F0502020204030204" pitchFamily="34" charset="0"/>
              </a:endParaRPr>
            </a:p>
          </p:txBody>
        </p:sp>
        <p:sp>
          <p:nvSpPr>
            <p:cNvPr id="52279" name="Oval 9"/>
            <p:cNvSpPr>
              <a:spLocks noChangeArrowheads="1"/>
            </p:cNvSpPr>
            <p:nvPr/>
          </p:nvSpPr>
          <p:spPr bwMode="auto">
            <a:xfrm>
              <a:off x="7024688" y="3195638"/>
              <a:ext cx="80962" cy="79375"/>
            </a:xfrm>
            <a:prstGeom prst="ellipse">
              <a:avLst/>
            </a:prstGeom>
            <a:solidFill>
              <a:srgbClr val="FFFF00"/>
            </a:solidFill>
            <a:ln w="9525" algn="ctr">
              <a:solidFill>
                <a:schemeClr val="tx1"/>
              </a:solidFill>
              <a:round/>
              <a:headEnd/>
              <a:tailEnd/>
            </a:ln>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Font typeface="Wingdings" panose="05000000000000000000" pitchFamily="2" charset="2"/>
                <a:buNone/>
              </a:pPr>
              <a:endParaRPr lang="es-MX" altLang="es-MX">
                <a:latin typeface="Calibri" panose="020F0502020204030204" pitchFamily="34" charset="0"/>
              </a:endParaRPr>
            </a:p>
          </p:txBody>
        </p:sp>
        <p:sp>
          <p:nvSpPr>
            <p:cNvPr id="52280" name="Oval 10"/>
            <p:cNvSpPr>
              <a:spLocks noChangeArrowheads="1"/>
            </p:cNvSpPr>
            <p:nvPr/>
          </p:nvSpPr>
          <p:spPr bwMode="auto">
            <a:xfrm>
              <a:off x="7431088" y="3511551"/>
              <a:ext cx="79375" cy="80963"/>
            </a:xfrm>
            <a:prstGeom prst="ellipse">
              <a:avLst/>
            </a:prstGeom>
            <a:solidFill>
              <a:srgbClr val="FFFF00"/>
            </a:solidFill>
            <a:ln w="9525" algn="ctr">
              <a:solidFill>
                <a:schemeClr val="tx1"/>
              </a:solidFill>
              <a:round/>
              <a:headEnd/>
              <a:tailEnd/>
            </a:ln>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Font typeface="Wingdings" panose="05000000000000000000" pitchFamily="2" charset="2"/>
                <a:buNone/>
              </a:pPr>
              <a:endParaRPr lang="es-MX" altLang="es-MX">
                <a:latin typeface="Calibri" panose="020F0502020204030204" pitchFamily="34" charset="0"/>
              </a:endParaRPr>
            </a:p>
          </p:txBody>
        </p:sp>
        <p:sp>
          <p:nvSpPr>
            <p:cNvPr id="52281" name="Oval 11"/>
            <p:cNvSpPr>
              <a:spLocks noChangeArrowheads="1"/>
            </p:cNvSpPr>
            <p:nvPr/>
          </p:nvSpPr>
          <p:spPr bwMode="auto">
            <a:xfrm>
              <a:off x="7267575" y="3273426"/>
              <a:ext cx="80962" cy="79375"/>
            </a:xfrm>
            <a:prstGeom prst="ellipse">
              <a:avLst/>
            </a:prstGeom>
            <a:solidFill>
              <a:srgbClr val="FFFF00"/>
            </a:solidFill>
            <a:ln w="9525" algn="ctr">
              <a:solidFill>
                <a:schemeClr val="tx1"/>
              </a:solidFill>
              <a:round/>
              <a:headEnd/>
              <a:tailEnd/>
            </a:ln>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Font typeface="Wingdings" panose="05000000000000000000" pitchFamily="2" charset="2"/>
                <a:buNone/>
              </a:pPr>
              <a:endParaRPr lang="es-MX" altLang="es-MX">
                <a:latin typeface="Calibri" panose="020F0502020204030204" pitchFamily="34" charset="0"/>
              </a:endParaRPr>
            </a:p>
          </p:txBody>
        </p:sp>
        <p:sp>
          <p:nvSpPr>
            <p:cNvPr id="52282" name="Oval 12"/>
            <p:cNvSpPr>
              <a:spLocks noChangeArrowheads="1"/>
            </p:cNvSpPr>
            <p:nvPr/>
          </p:nvSpPr>
          <p:spPr bwMode="auto">
            <a:xfrm>
              <a:off x="8447088" y="3154363"/>
              <a:ext cx="80962" cy="79375"/>
            </a:xfrm>
            <a:prstGeom prst="ellipse">
              <a:avLst/>
            </a:prstGeom>
            <a:solidFill>
              <a:srgbClr val="FFFF00"/>
            </a:solidFill>
            <a:ln w="9525" algn="ctr">
              <a:solidFill>
                <a:schemeClr val="tx1"/>
              </a:solidFill>
              <a:round/>
              <a:headEnd/>
              <a:tailEnd/>
            </a:ln>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Font typeface="Wingdings" panose="05000000000000000000" pitchFamily="2" charset="2"/>
                <a:buNone/>
              </a:pPr>
              <a:endParaRPr lang="es-MX" altLang="es-MX">
                <a:latin typeface="Calibri" panose="020F0502020204030204" pitchFamily="34" charset="0"/>
              </a:endParaRPr>
            </a:p>
          </p:txBody>
        </p:sp>
        <p:sp>
          <p:nvSpPr>
            <p:cNvPr id="52283" name="Oval 13"/>
            <p:cNvSpPr>
              <a:spLocks noChangeArrowheads="1"/>
            </p:cNvSpPr>
            <p:nvPr/>
          </p:nvSpPr>
          <p:spPr bwMode="auto">
            <a:xfrm>
              <a:off x="6942138" y="2797176"/>
              <a:ext cx="80962" cy="79375"/>
            </a:xfrm>
            <a:prstGeom prst="ellipse">
              <a:avLst/>
            </a:prstGeom>
            <a:solidFill>
              <a:srgbClr val="FFFF00"/>
            </a:solidFill>
            <a:ln w="9525" algn="ctr">
              <a:solidFill>
                <a:schemeClr val="tx1"/>
              </a:solidFill>
              <a:round/>
              <a:headEnd/>
              <a:tailEnd/>
            </a:ln>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Font typeface="Wingdings" panose="05000000000000000000" pitchFamily="2" charset="2"/>
                <a:buNone/>
              </a:pPr>
              <a:endParaRPr lang="es-MX" altLang="es-MX">
                <a:latin typeface="Calibri" panose="020F0502020204030204" pitchFamily="34" charset="0"/>
              </a:endParaRPr>
            </a:p>
          </p:txBody>
        </p:sp>
        <p:sp>
          <p:nvSpPr>
            <p:cNvPr id="52284" name="Oval 14"/>
            <p:cNvSpPr>
              <a:spLocks noChangeArrowheads="1"/>
            </p:cNvSpPr>
            <p:nvPr/>
          </p:nvSpPr>
          <p:spPr bwMode="auto">
            <a:xfrm>
              <a:off x="7431088" y="3195638"/>
              <a:ext cx="79375" cy="79375"/>
            </a:xfrm>
            <a:prstGeom prst="ellipse">
              <a:avLst/>
            </a:prstGeom>
            <a:solidFill>
              <a:srgbClr val="FFFF00"/>
            </a:solidFill>
            <a:ln w="9525" algn="ctr">
              <a:solidFill>
                <a:schemeClr val="tx1"/>
              </a:solidFill>
              <a:round/>
              <a:headEnd/>
              <a:tailEnd/>
            </a:ln>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Font typeface="Wingdings" panose="05000000000000000000" pitchFamily="2" charset="2"/>
                <a:buNone/>
              </a:pPr>
              <a:endParaRPr lang="es-MX" altLang="es-MX">
                <a:latin typeface="Calibri" panose="020F0502020204030204" pitchFamily="34" charset="0"/>
              </a:endParaRPr>
            </a:p>
          </p:txBody>
        </p:sp>
        <p:sp>
          <p:nvSpPr>
            <p:cNvPr id="52285" name="Oval 15"/>
            <p:cNvSpPr>
              <a:spLocks noChangeArrowheads="1"/>
            </p:cNvSpPr>
            <p:nvPr/>
          </p:nvSpPr>
          <p:spPr bwMode="auto">
            <a:xfrm>
              <a:off x="8366125" y="2995613"/>
              <a:ext cx="80962" cy="79375"/>
            </a:xfrm>
            <a:prstGeom prst="ellipse">
              <a:avLst/>
            </a:prstGeom>
            <a:solidFill>
              <a:srgbClr val="FFFF00"/>
            </a:solidFill>
            <a:ln w="9525" algn="ctr">
              <a:solidFill>
                <a:schemeClr val="tx1"/>
              </a:solidFill>
              <a:round/>
              <a:headEnd/>
              <a:tailEnd/>
            </a:ln>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Font typeface="Wingdings" panose="05000000000000000000" pitchFamily="2" charset="2"/>
                <a:buNone/>
              </a:pPr>
              <a:endParaRPr lang="es-MX" altLang="es-MX">
                <a:latin typeface="Calibri" panose="020F0502020204030204" pitchFamily="34" charset="0"/>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CuadroTexto"/>
          <p:cNvSpPr txBox="1">
            <a:spLocks noChangeArrowheads="1"/>
          </p:cNvSpPr>
          <p:nvPr/>
        </p:nvSpPr>
        <p:spPr bwMode="auto">
          <a:xfrm>
            <a:off x="755650" y="2852738"/>
            <a:ext cx="78120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buFont typeface="Wingdings" panose="05000000000000000000" pitchFamily="2" charset="2"/>
              <a:buNone/>
            </a:pPr>
            <a:r>
              <a:rPr lang="es-MX" altLang="es-MX" sz="3600" b="1">
                <a:solidFill>
                  <a:srgbClr val="0E502B"/>
                </a:solidFill>
                <a:latin typeface="Helvetica Neue" charset="0"/>
              </a:rPr>
              <a:t>Juzgar con perspectiva intercultural</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Tabla"/>
          <p:cNvGraphicFramePr>
            <a:graphicFrameLocks noGrp="1"/>
          </p:cNvGraphicFramePr>
          <p:nvPr/>
        </p:nvGraphicFramePr>
        <p:xfrm>
          <a:off x="1116013" y="2708275"/>
          <a:ext cx="6913562" cy="2378075"/>
        </p:xfrm>
        <a:graphic>
          <a:graphicData uri="http://schemas.openxmlformats.org/drawingml/2006/table">
            <a:tbl>
              <a:tblPr firstRow="1" bandRow="1">
                <a:tableStyleId>{5940675A-B579-460E-94D1-54222C63F5DA}</a:tableStyleId>
              </a:tblPr>
              <a:tblGrid>
                <a:gridCol w="6913562">
                  <a:extLst>
                    <a:ext uri="{9D8B030D-6E8A-4147-A177-3AD203B41FA5}">
                      <a16:colId xmlns:a16="http://schemas.microsoft.com/office/drawing/2014/main" xmlns="" val="20000"/>
                    </a:ext>
                  </a:extLst>
                </a:gridCol>
              </a:tblGrid>
              <a:tr h="2378075">
                <a:tc>
                  <a:txBody>
                    <a:bodyPr/>
                    <a:lstStyle/>
                    <a:p>
                      <a:pPr marL="285750" indent="-285750" algn="l">
                        <a:buFont typeface="Wingdings" pitchFamily="2" charset="2"/>
                        <a:buChar char="q"/>
                      </a:pPr>
                      <a:r>
                        <a:rPr lang="es-MX" sz="1800" b="0" dirty="0" smtClean="0"/>
                        <a:t>Igualdad</a:t>
                      </a:r>
                      <a:r>
                        <a:rPr lang="es-MX" sz="1800" b="0" baseline="0" dirty="0" smtClean="0"/>
                        <a:t> y no discriminación.</a:t>
                      </a:r>
                      <a:endParaRPr lang="es-MX" sz="1800" b="0" dirty="0"/>
                    </a:p>
                    <a:p>
                      <a:pPr marL="285750" indent="-285750">
                        <a:buFont typeface="Wingdings" pitchFamily="2" charset="2"/>
                        <a:buChar char="q"/>
                      </a:pPr>
                      <a:r>
                        <a:rPr lang="es-MX" sz="1800" b="0" baseline="0" dirty="0" err="1" smtClean="0"/>
                        <a:t>Autoidentificación</a:t>
                      </a:r>
                      <a:r>
                        <a:rPr lang="es-MX" sz="1800" b="0" baseline="0" dirty="0" smtClean="0"/>
                        <a:t>.</a:t>
                      </a:r>
                      <a:endParaRPr lang="es-MX" sz="1800" b="0" dirty="0"/>
                    </a:p>
                    <a:p>
                      <a:pPr marL="285750" indent="-285750">
                        <a:buFont typeface="Wingdings" pitchFamily="2" charset="2"/>
                        <a:buChar char="q"/>
                      </a:pPr>
                      <a:r>
                        <a:rPr lang="es-MX" sz="1800" b="0" dirty="0" smtClean="0"/>
                        <a:t>Maximización de la autonomía.</a:t>
                      </a:r>
                      <a:endParaRPr lang="es-MX" sz="1800" b="0" dirty="0"/>
                    </a:p>
                    <a:p>
                      <a:pPr marL="285750" indent="-285750">
                        <a:buFont typeface="Wingdings" pitchFamily="2" charset="2"/>
                        <a:buChar char="q"/>
                      </a:pPr>
                      <a:r>
                        <a:rPr lang="es-MX" sz="1800" b="0" baseline="0" dirty="0" smtClean="0"/>
                        <a:t>Acceso a la justicia considerando las especificidades culturales.</a:t>
                      </a:r>
                      <a:endParaRPr lang="es-MX" sz="1800" b="0" dirty="0" smtClean="0"/>
                    </a:p>
                    <a:p>
                      <a:pPr marL="285750" indent="-285750">
                        <a:buFont typeface="Wingdings" pitchFamily="2" charset="2"/>
                        <a:buChar char="q"/>
                      </a:pPr>
                      <a:r>
                        <a:rPr lang="es-MX" sz="1800" b="0" dirty="0" smtClean="0"/>
                        <a:t>Protección especial a sus territorios y recursos naturales.</a:t>
                      </a:r>
                    </a:p>
                    <a:p>
                      <a:pPr marL="285750" indent="-285750">
                        <a:buFont typeface="Wingdings" pitchFamily="2" charset="2"/>
                        <a:buChar char="q"/>
                      </a:pPr>
                      <a:r>
                        <a:rPr lang="es-MX" sz="1800" b="0" dirty="0" smtClean="0"/>
                        <a:t>Participación, consulta y consentimiento</a:t>
                      </a:r>
                      <a:r>
                        <a:rPr lang="es-MX" sz="1800" b="0" baseline="0" dirty="0" smtClean="0"/>
                        <a:t> frente a cualquier acción que los afecte</a:t>
                      </a:r>
                      <a:r>
                        <a:rPr lang="es-MX" sz="1800" b="0" dirty="0" smtClean="0"/>
                        <a:t>.</a:t>
                      </a:r>
                    </a:p>
                  </a:txBody>
                  <a:tcPr marL="91449" marR="91449" marT="45759" marB="45759"/>
                </a:tc>
                <a:extLst>
                  <a:ext uri="{0D108BD9-81ED-4DB2-BD59-A6C34878D82A}">
                    <a16:rowId xmlns:a16="http://schemas.microsoft.com/office/drawing/2014/main" xmlns="" val="10000"/>
                  </a:ext>
                </a:extLst>
              </a:tr>
            </a:tbl>
          </a:graphicData>
        </a:graphic>
      </p:graphicFrame>
      <p:sp>
        <p:nvSpPr>
          <p:cNvPr id="55304" name="AutoShape 13"/>
          <p:cNvSpPr>
            <a:spLocks noChangeArrowheads="1"/>
          </p:cNvSpPr>
          <p:nvPr/>
        </p:nvSpPr>
        <p:spPr bwMode="auto">
          <a:xfrm>
            <a:off x="755650" y="747713"/>
            <a:ext cx="5786438" cy="1204912"/>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MX" altLang="es-MX"/>
              <a:t>Juzgar con perspectiva intercultural implica el respeto y tratamiento equivalente a los distintos sistemas jurídicos, así como privilegiar la maximización de la autonomía de los pueblos y comunidades indígenas.</a:t>
            </a:r>
          </a:p>
        </p:txBody>
      </p:sp>
      <p:sp>
        <p:nvSpPr>
          <p:cNvPr id="55305" name="Rectangle 2"/>
          <p:cNvSpPr txBox="1">
            <a:spLocks noChangeArrowheads="1"/>
          </p:cNvSpPr>
          <p:nvPr/>
        </p:nvSpPr>
        <p:spPr bwMode="auto">
          <a:xfrm>
            <a:off x="4548188" y="2227263"/>
            <a:ext cx="3384550" cy="720725"/>
          </a:xfrm>
          <a:prstGeom prst="rect">
            <a:avLst/>
          </a:prstGeom>
          <a:solidFill>
            <a:srgbClr val="00B0F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2200" b="1"/>
              <a:t>Principios generales</a:t>
            </a:r>
          </a:p>
        </p:txBody>
      </p:sp>
      <p:sp>
        <p:nvSpPr>
          <p:cNvPr id="55306" name="Rectángulo 4"/>
          <p:cNvSpPr>
            <a:spLocks noChangeArrowheads="1"/>
          </p:cNvSpPr>
          <p:nvPr/>
        </p:nvSpPr>
        <p:spPr bwMode="auto">
          <a:xfrm>
            <a:off x="468313" y="5373688"/>
            <a:ext cx="69834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a:t>Estos principios son orientadores en todos los casos en los que los órganos de justicia conozcan asuntos relacionados con la protección de los derechos de las poblaciones indígenas, incluyendo, por supuesto, la materia electoral. </a:t>
            </a:r>
            <a:endParaRPr lang="es-MX" altLang="es-MX"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txBox="1">
            <a:spLocks noChangeArrowheads="1"/>
          </p:cNvSpPr>
          <p:nvPr/>
        </p:nvSpPr>
        <p:spPr bwMode="auto">
          <a:xfrm>
            <a:off x="5364163" y="765175"/>
            <a:ext cx="3384550" cy="720725"/>
          </a:xfrm>
          <a:prstGeom prst="rect">
            <a:avLst/>
          </a:prstGeom>
          <a:solidFill>
            <a:srgbClr val="00B0F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2200" b="1"/>
              <a:t>Medidas especiales</a:t>
            </a:r>
          </a:p>
        </p:txBody>
      </p:sp>
      <p:sp>
        <p:nvSpPr>
          <p:cNvPr id="56323" name="Rectángulo 5"/>
          <p:cNvSpPr>
            <a:spLocks noChangeArrowheads="1"/>
          </p:cNvSpPr>
          <p:nvPr/>
        </p:nvSpPr>
        <p:spPr bwMode="auto">
          <a:xfrm>
            <a:off x="755650" y="1916113"/>
            <a:ext cx="748823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2800"/>
              <a:t>Además de los principios para juzgar con la perspectiva intercultural, los criterios de las autoridades nacionales, así como los estándares internacionales, ofrecen una serie de buenas prácticas que deben ser implementadas para lograr la protección más amplia de los derechos de los pueblos y comunidades indígenas. </a:t>
            </a:r>
            <a:endParaRPr lang="es-MX" altLang="es-MX"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ChangeArrowheads="1"/>
          </p:cNvSpPr>
          <p:nvPr/>
        </p:nvSpPr>
        <p:spPr bwMode="auto">
          <a:xfrm>
            <a:off x="4932363" y="765175"/>
            <a:ext cx="3816350" cy="720725"/>
          </a:xfrm>
          <a:prstGeom prst="rect">
            <a:avLst/>
          </a:prstGeom>
          <a:solidFill>
            <a:srgbClr val="00B0F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2200" b="1"/>
              <a:t>Respeto a la cosmovisión</a:t>
            </a:r>
          </a:p>
        </p:txBody>
      </p:sp>
      <p:sp>
        <p:nvSpPr>
          <p:cNvPr id="57347" name="AutoShape 13"/>
          <p:cNvSpPr>
            <a:spLocks noChangeArrowheads="1"/>
          </p:cNvSpPr>
          <p:nvPr/>
        </p:nvSpPr>
        <p:spPr bwMode="auto">
          <a:xfrm>
            <a:off x="971550" y="1989138"/>
            <a:ext cx="6840538" cy="3963987"/>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ES" altLang="es-MX"/>
              <a:t>Es deber de los juzgadores respetar y otorgar el trato equivalente a las culturas, costumbres y prácticas de las comunidades indígenas. </a:t>
            </a:r>
          </a:p>
          <a:p>
            <a:pPr algn="just" eaLnBrk="1" hangingPunct="1">
              <a:lnSpc>
                <a:spcPct val="90000"/>
              </a:lnSpc>
            </a:pPr>
            <a:endParaRPr lang="es-ES" altLang="es-MX"/>
          </a:p>
          <a:p>
            <a:pPr algn="just" eaLnBrk="1" hangingPunct="1">
              <a:lnSpc>
                <a:spcPct val="90000"/>
              </a:lnSpc>
            </a:pPr>
            <a:r>
              <a:rPr lang="es-ES" altLang="es-MX"/>
              <a:t>Por ejemplo, en el caso SUP-REC-33/2017, la Sala Superior ordenó realizar un peritaje antropológico en el municipio de Santiago Matatlán, con el objetivo de determinar el sistema normativo indígena conforme al cual se realiza la elección de las autoridades comunales y, en particular, describir las relaciones entre la cabecera y las agencias municipales, así como las obligaciones y los derechos relacionados con el tequio de la comunidad. El dictamen permitió a la Sala Superior identificar las diferencias lingüísticas y el sistema de cargos en las comunidades del municipio. </a:t>
            </a:r>
            <a:endParaRPr lang="es-MX" altLang="es-MX"/>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txBox="1">
            <a:spLocks noChangeArrowheads="1"/>
          </p:cNvSpPr>
          <p:nvPr/>
        </p:nvSpPr>
        <p:spPr bwMode="auto">
          <a:xfrm>
            <a:off x="4932363" y="765175"/>
            <a:ext cx="3816350" cy="720725"/>
          </a:xfrm>
          <a:prstGeom prst="rect">
            <a:avLst/>
          </a:prstGeom>
          <a:solidFill>
            <a:srgbClr val="00B0F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2200" b="1"/>
              <a:t>Protección más amplia</a:t>
            </a:r>
          </a:p>
        </p:txBody>
      </p:sp>
      <p:sp>
        <p:nvSpPr>
          <p:cNvPr id="58371" name="AutoShape 13"/>
          <p:cNvSpPr>
            <a:spLocks noChangeArrowheads="1"/>
          </p:cNvSpPr>
          <p:nvPr/>
        </p:nvSpPr>
        <p:spPr bwMode="auto">
          <a:xfrm>
            <a:off x="539750" y="1436688"/>
            <a:ext cx="7777163" cy="5067300"/>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ES" altLang="es-MX"/>
              <a:t>De acuerdo con los estándares de protección de los derechos humanos establecidos por la Constitución y por los instrumentos internacionales, en todo caso las normas deben ser interpretadas por los órganos o autoridades favoreciendo la protección más amplia de la persona. </a:t>
            </a:r>
          </a:p>
          <a:p>
            <a:pPr algn="just" eaLnBrk="1" hangingPunct="1">
              <a:lnSpc>
                <a:spcPct val="90000"/>
              </a:lnSpc>
            </a:pPr>
            <a:endParaRPr lang="es-ES" altLang="es-MX"/>
          </a:p>
          <a:p>
            <a:pPr algn="just" eaLnBrk="1" hangingPunct="1">
              <a:lnSpc>
                <a:spcPct val="90000"/>
              </a:lnSpc>
            </a:pPr>
            <a:r>
              <a:rPr lang="es-ES" altLang="es-MX"/>
              <a:t>En el ámbito electoral, el TEPJF ha definido que “las normas que imponen cargas procesales, deben interpretarse de la forma que resulte más favorable a las comunidades indígenas” (Jurisprudencia 28/2011. COMUNIDADES INDÍGENAS. LAS NORMAS PROCESALES DEBEN INTERPRETARSE DE LA FORMA QUE LES RESULTE MÁS FAVORABLE). Un ejemplo de esta actuación puede consistir en que, para analizar la oportunidad en la presentación de una demanda, se tomen en cuenta la distancia y los medios de comunicación de la población donde se ubica el domicilio del actor, en relación con el lugar donde se encuentra el domicilio de la autoridad ante la que se interpone el recurso. Este tipo de acciones se ve reflejado en la suplencia de la queja, </a:t>
            </a:r>
            <a:endParaRPr lang="es-MX" altLang="es-MX"/>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txBox="1">
            <a:spLocks noChangeArrowheads="1"/>
          </p:cNvSpPr>
          <p:nvPr/>
        </p:nvSpPr>
        <p:spPr bwMode="auto">
          <a:xfrm>
            <a:off x="4932363" y="765175"/>
            <a:ext cx="3816350" cy="720725"/>
          </a:xfrm>
          <a:prstGeom prst="rect">
            <a:avLst/>
          </a:prstGeom>
          <a:solidFill>
            <a:srgbClr val="00B0F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2200" b="1"/>
              <a:t>Amicus curiae</a:t>
            </a:r>
          </a:p>
        </p:txBody>
      </p:sp>
      <p:sp>
        <p:nvSpPr>
          <p:cNvPr id="59395" name="AutoShape 13"/>
          <p:cNvSpPr>
            <a:spLocks noChangeArrowheads="1"/>
          </p:cNvSpPr>
          <p:nvPr/>
        </p:nvSpPr>
        <p:spPr bwMode="auto">
          <a:xfrm>
            <a:off x="539750" y="1712913"/>
            <a:ext cx="7777163" cy="4514850"/>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ES" altLang="es-MX"/>
              <a:t>Amicus curiae, o amigos de la corte, es la figura que describe a quienes intervienen, como terceros ajenos al juicio, aunque sí preocupados por la temática que se encuentre debatiendo en el mismo. </a:t>
            </a:r>
          </a:p>
          <a:p>
            <a:pPr algn="just" eaLnBrk="1" hangingPunct="1">
              <a:lnSpc>
                <a:spcPct val="90000"/>
              </a:lnSpc>
            </a:pPr>
            <a:endParaRPr lang="es-ES" altLang="es-MX"/>
          </a:p>
          <a:p>
            <a:pPr algn="just" eaLnBrk="1" hangingPunct="1">
              <a:lnSpc>
                <a:spcPct val="90000"/>
              </a:lnSpc>
            </a:pPr>
            <a:r>
              <a:rPr lang="es-ES" altLang="es-MX"/>
              <a:t>La Sala Superior del TEPJF ha sostenido que, tratándose de los medios de impugnación en materia electoral, en que los litigios se refieren a elecciones por sistemas normativos internos, es posible la intervención de terceros ajenos al juicio, a través de la presentación de escritos, con el fin de contar con mayores elementos para un análisis integral del contexto (Jurisprudencia 17/2014. AMICUS CURIAE. SU INTERVENCIÓN ES PROCEDENTE DURANTE LA SUSTANCIACIÓN DE MEDIOS DE IMPUGNACIÓN RELACIONADOS CON ELECCIONES POR SISTEMAS NORMATIVOS INDÍGENAS; Tesis XXXVII/2016. AMICUS CURIAE. SU CALIDAD NO CAMBIA EN UNA SEGUNDA INSTANCIA PARA QUIENES LA OSTENTAN). </a:t>
            </a:r>
            <a:endParaRPr lang="es-MX" altLang="es-MX"/>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txBox="1">
            <a:spLocks noChangeArrowheads="1"/>
          </p:cNvSpPr>
          <p:nvPr/>
        </p:nvSpPr>
        <p:spPr bwMode="auto">
          <a:xfrm>
            <a:off x="4932363" y="765175"/>
            <a:ext cx="3816350" cy="720725"/>
          </a:xfrm>
          <a:prstGeom prst="rect">
            <a:avLst/>
          </a:prstGeom>
          <a:solidFill>
            <a:srgbClr val="00B0F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2200" b="1"/>
              <a:t>Intérpretes y traductores</a:t>
            </a:r>
          </a:p>
        </p:txBody>
      </p:sp>
      <p:sp>
        <p:nvSpPr>
          <p:cNvPr id="60419" name="AutoShape 13"/>
          <p:cNvSpPr>
            <a:spLocks noChangeArrowheads="1"/>
          </p:cNvSpPr>
          <p:nvPr/>
        </p:nvSpPr>
        <p:spPr bwMode="auto">
          <a:xfrm>
            <a:off x="539750" y="1989138"/>
            <a:ext cx="7777163" cy="3963987"/>
          </a:xfrm>
          <a:prstGeom prst="roundRect">
            <a:avLst>
              <a:gd name="adj" fmla="val 16667"/>
            </a:avLst>
          </a:prstGeom>
          <a:solidFill>
            <a:srgbClr val="1E582C">
              <a:alpha val="18823"/>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pPr>
            <a:r>
              <a:rPr lang="es-ES" altLang="es-MX"/>
              <a:t>En reconocimiento a la importancia del lenguaje, la Constitución, en el artículo 2º, señala que “preservar y enriquecer sus lenguas” es uno de los derechos de los pueblos y comunidades. </a:t>
            </a:r>
          </a:p>
          <a:p>
            <a:pPr algn="just" eaLnBrk="1" hangingPunct="1">
              <a:lnSpc>
                <a:spcPct val="90000"/>
              </a:lnSpc>
            </a:pPr>
            <a:endParaRPr lang="es-ES" altLang="es-MX"/>
          </a:p>
          <a:p>
            <a:pPr algn="just" eaLnBrk="1" hangingPunct="1">
              <a:lnSpc>
                <a:spcPct val="90000"/>
              </a:lnSpc>
            </a:pPr>
            <a:r>
              <a:rPr lang="es-ES" altLang="es-MX"/>
              <a:t>En materia electoral, a fin de garantizar el pleno acceso a la justicia de las comunidades indígenas, la persona juzgadora debe valorar la necesidad de la designación de un intérprete y de realizar la traducción de las actuaciones efectuadas en juicio, cuando así se justifique, tomando en consideración la lengua que habla la comunidad. Este ha sido el criterio del TEPJF en diversas sentencias y en la jurisprudencia 32/2014, con el rubro COMUNIDADES INDÍGENAS. EN LOS MEDIOS DE IMPUGNACIÓN EL JUZGADOR DEBE VALORAR LA DESIGNACIÓN DE UN INTÉRPRETE Y LA REALIZACIÓN DE LA TRADUCCIÓN RESPECTIVA.</a:t>
            </a:r>
            <a:endParaRPr lang="es-MX" altLang="es-MX"/>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522288" y="1871663"/>
            <a:ext cx="7937500" cy="4541837"/>
          </a:xfrm>
          <a:prstGeom prst="roundRect">
            <a:avLst/>
          </a:prstGeom>
          <a:noFill/>
          <a:ln w="19050">
            <a:solidFill>
              <a:srgbClr val="275E42"/>
            </a:solid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s-ES" sz="1400" dirty="0">
                <a:solidFill>
                  <a:schemeClr val="tx1"/>
                </a:solidFill>
              </a:rPr>
              <a:t>Es un órgano auxiliar de la Comisión de Administración del Tribunal Electoral, con independencia técnica y autonomía operativa, encargada de prestar gratuitamente los servicios de defensa y asesoría electorales en favor de los pueblos, comunidades indígenas y personas que los integren. </a:t>
            </a:r>
          </a:p>
          <a:p>
            <a:pPr algn="just">
              <a:defRPr/>
            </a:pPr>
            <a:endParaRPr lang="es-ES" sz="1400" dirty="0">
              <a:solidFill>
                <a:schemeClr val="tx1"/>
              </a:solidFill>
            </a:endParaRPr>
          </a:p>
          <a:p>
            <a:pPr algn="just">
              <a:defRPr/>
            </a:pPr>
            <a:r>
              <a:rPr lang="es-ES" sz="1400" dirty="0">
                <a:solidFill>
                  <a:schemeClr val="tx1"/>
                </a:solidFill>
              </a:rPr>
              <a:t>Servicios que ofrece:</a:t>
            </a:r>
          </a:p>
          <a:p>
            <a:pPr algn="just">
              <a:defRPr/>
            </a:pPr>
            <a:endParaRPr lang="es-ES" sz="1400" dirty="0">
              <a:solidFill>
                <a:schemeClr val="tx1"/>
              </a:solidFill>
            </a:endParaRPr>
          </a:p>
          <a:p>
            <a:pPr algn="just">
              <a:defRPr/>
            </a:pPr>
            <a:r>
              <a:rPr lang="es-ES" sz="1400" b="1" dirty="0">
                <a:solidFill>
                  <a:schemeClr val="tx1"/>
                </a:solidFill>
              </a:rPr>
              <a:t>Asesoría Electoral</a:t>
            </a:r>
          </a:p>
          <a:p>
            <a:pPr algn="just">
              <a:defRPr/>
            </a:pPr>
            <a:r>
              <a:rPr lang="es-ES" sz="1400" dirty="0">
                <a:solidFill>
                  <a:schemeClr val="tx1"/>
                </a:solidFill>
              </a:rPr>
              <a:t>Es la orientación, guía o instrucción técnica sobre la naturaleza, contenido y alcances de los derechos político electorales, establecidos en favor de los pueblos, comunidades indígenas o alguna de las personas que los integren. Artículo 13 párrafo primero fracción II del Acuerdo General por el que se establecen las Bases de Organización y Funcionamiento de la Defensoría Pública Electoral para Pueblos y Comunidades Indígenas</a:t>
            </a:r>
          </a:p>
          <a:p>
            <a:pPr algn="just">
              <a:defRPr/>
            </a:pPr>
            <a:endParaRPr lang="es-ES" sz="1400" dirty="0">
              <a:solidFill>
                <a:schemeClr val="tx1"/>
              </a:solidFill>
            </a:endParaRPr>
          </a:p>
          <a:p>
            <a:pPr algn="just">
              <a:defRPr/>
            </a:pPr>
            <a:r>
              <a:rPr lang="es-ES" sz="1400" b="1" dirty="0">
                <a:solidFill>
                  <a:schemeClr val="tx1"/>
                </a:solidFill>
              </a:rPr>
              <a:t>Defensa Electoral</a:t>
            </a:r>
          </a:p>
          <a:p>
            <a:pPr algn="just">
              <a:defRPr/>
            </a:pPr>
            <a:r>
              <a:rPr lang="es-ES" sz="1400" dirty="0">
                <a:solidFill>
                  <a:schemeClr val="tx1"/>
                </a:solidFill>
              </a:rPr>
              <a:t>Consiste en la representación y/o defensa de los derechos político electorales ante las Salas del Tribunal Electoral. Artículo 13 párrafo primero fracción I del Acuerdo General por el que se establecen las Bases de Organización y Funcionamiento de la Defensoría Pública Electoral para Pueblos y Comunidades Indígenas.</a:t>
            </a:r>
          </a:p>
        </p:txBody>
      </p:sp>
      <p:pic>
        <p:nvPicPr>
          <p:cNvPr id="61443"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288" y="328613"/>
            <a:ext cx="80962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84213" y="1068388"/>
            <a:ext cx="7777162" cy="3432175"/>
          </a:xfrm>
          <a:prstGeom prst="rect">
            <a:avLst/>
          </a:prstGeom>
          <a:solidFill>
            <a:schemeClr val="bg1">
              <a:lumMod val="95000"/>
            </a:schemeClr>
          </a:solidFill>
          <a:ln w="9525">
            <a:noFill/>
            <a:miter lim="800000"/>
            <a:headEnd/>
            <a:tailEnd/>
          </a:ln>
        </p:spPr>
        <p:txBody>
          <a:bodyPr>
            <a:spAutoFit/>
          </a:bodyPr>
          <a:lstStyle/>
          <a:p>
            <a:pPr marL="180975" indent="989013" eaLnBrk="1" fontAlgn="auto" hangingPunct="1">
              <a:lnSpc>
                <a:spcPct val="90000"/>
              </a:lnSpc>
              <a:spcBef>
                <a:spcPct val="50000"/>
              </a:spcBef>
              <a:spcAft>
                <a:spcPts val="0"/>
              </a:spcAft>
              <a:buClr>
                <a:srgbClr val="561929"/>
              </a:buClr>
              <a:buSzPct val="130000"/>
              <a:buFont typeface="Wingdings" pitchFamily="2" charset="2"/>
              <a:buNone/>
              <a:defRPr/>
            </a:pPr>
            <a:r>
              <a:rPr lang="es-MX" b="1" dirty="0">
                <a:ea typeface="MS PGothic" pitchFamily="34" charset="-128"/>
                <a:cs typeface="Arial" pitchFamily="34" charset="0"/>
              </a:rPr>
              <a:t>Participación política</a:t>
            </a:r>
          </a:p>
          <a:p>
            <a:pPr indent="1169988" eaLnBrk="1" fontAlgn="auto" hangingPunct="1">
              <a:lnSpc>
                <a:spcPct val="90000"/>
              </a:lnSpc>
              <a:spcBef>
                <a:spcPts val="0"/>
              </a:spcBef>
              <a:spcAft>
                <a:spcPts val="0"/>
              </a:spcAft>
              <a:buFont typeface="Wingdings" pitchFamily="2" charset="2"/>
              <a:buNone/>
              <a:defRPr/>
            </a:pPr>
            <a:r>
              <a:rPr lang="es-ES" dirty="0">
                <a:ea typeface="MS PGothic" pitchFamily="34" charset="-128"/>
                <a:cs typeface="Arial" pitchFamily="34" charset="0"/>
              </a:rPr>
              <a:t>5.1 Demarcación territorial</a:t>
            </a:r>
            <a:endParaRPr lang="es-MX" b="1" dirty="0">
              <a:ea typeface="MS PGothic" pitchFamily="34" charset="-128"/>
              <a:cs typeface="Arial" pitchFamily="34" charset="0"/>
            </a:endParaRPr>
          </a:p>
          <a:p>
            <a:pPr marL="180975" indent="989013" eaLnBrk="1" fontAlgn="auto" hangingPunct="1">
              <a:lnSpc>
                <a:spcPct val="90000"/>
              </a:lnSpc>
              <a:spcBef>
                <a:spcPct val="50000"/>
              </a:spcBef>
              <a:spcAft>
                <a:spcPts val="0"/>
              </a:spcAft>
              <a:buClr>
                <a:srgbClr val="561929"/>
              </a:buClr>
              <a:buSzPct val="130000"/>
              <a:buFont typeface="Wingdings" pitchFamily="2" charset="2"/>
              <a:buNone/>
              <a:defRPr/>
            </a:pPr>
            <a:r>
              <a:rPr lang="es-MX" b="1" dirty="0">
                <a:ea typeface="MS PGothic" pitchFamily="34" charset="-128"/>
                <a:cs typeface="Arial" pitchFamily="34" charset="0"/>
              </a:rPr>
              <a:t>Juzgar con perspectiva intercultural</a:t>
            </a:r>
          </a:p>
          <a:p>
            <a:pPr marL="1435100" indent="-265113" eaLnBrk="1" fontAlgn="auto" hangingPunct="1">
              <a:lnSpc>
                <a:spcPts val="1920"/>
              </a:lnSpc>
              <a:spcBef>
                <a:spcPts val="0"/>
              </a:spcBef>
              <a:spcAft>
                <a:spcPts val="0"/>
              </a:spcAft>
              <a:buFont typeface="Wingdings" pitchFamily="2" charset="2"/>
              <a:buNone/>
              <a:defRPr/>
            </a:pPr>
            <a:r>
              <a:rPr lang="es-ES" dirty="0">
                <a:ea typeface="MS PGothic" pitchFamily="34" charset="-128"/>
                <a:cs typeface="Arial" pitchFamily="34" charset="0"/>
              </a:rPr>
              <a:t>6.1 Medidas especiales</a:t>
            </a:r>
          </a:p>
          <a:p>
            <a:pPr marL="1435100" indent="-265113" eaLnBrk="1" fontAlgn="auto" hangingPunct="1">
              <a:lnSpc>
                <a:spcPts val="1920"/>
              </a:lnSpc>
              <a:spcBef>
                <a:spcPts val="0"/>
              </a:spcBef>
              <a:spcAft>
                <a:spcPts val="0"/>
              </a:spcAft>
              <a:buFont typeface="Wingdings" pitchFamily="2" charset="2"/>
              <a:buNone/>
              <a:defRPr/>
            </a:pPr>
            <a:r>
              <a:rPr lang="es-ES" dirty="0">
                <a:ea typeface="MS PGothic" pitchFamily="34" charset="-128"/>
                <a:cs typeface="Arial" pitchFamily="34" charset="0"/>
              </a:rPr>
              <a:t>6.2 Respeto a la cosmovisión</a:t>
            </a:r>
            <a:endParaRPr lang="es-MX" dirty="0">
              <a:ea typeface="MS PGothic" pitchFamily="34" charset="-128"/>
              <a:cs typeface="Arial" pitchFamily="34" charset="0"/>
            </a:endParaRPr>
          </a:p>
          <a:p>
            <a:pPr marL="1435100" indent="-265113" eaLnBrk="1" fontAlgn="auto" hangingPunct="1">
              <a:lnSpc>
                <a:spcPts val="1920"/>
              </a:lnSpc>
              <a:spcBef>
                <a:spcPts val="0"/>
              </a:spcBef>
              <a:spcAft>
                <a:spcPts val="0"/>
              </a:spcAft>
              <a:buFont typeface="Wingdings" pitchFamily="2" charset="2"/>
              <a:buNone/>
              <a:defRPr/>
            </a:pPr>
            <a:r>
              <a:rPr lang="es-ES" dirty="0">
                <a:ea typeface="MS PGothic" pitchFamily="34" charset="-128"/>
                <a:cs typeface="Arial" pitchFamily="34" charset="0"/>
              </a:rPr>
              <a:t>6.3 Protección más amplia</a:t>
            </a:r>
          </a:p>
          <a:p>
            <a:pPr marL="1435100" indent="-265113" eaLnBrk="1" fontAlgn="auto" hangingPunct="1">
              <a:lnSpc>
                <a:spcPts val="1920"/>
              </a:lnSpc>
              <a:spcBef>
                <a:spcPts val="0"/>
              </a:spcBef>
              <a:spcAft>
                <a:spcPts val="0"/>
              </a:spcAft>
              <a:defRPr/>
            </a:pPr>
            <a:r>
              <a:rPr lang="es-ES" dirty="0">
                <a:ea typeface="MS PGothic" pitchFamily="34" charset="-128"/>
                <a:cs typeface="Arial" pitchFamily="34" charset="0"/>
              </a:rPr>
              <a:t>6.4 </a:t>
            </a:r>
            <a:r>
              <a:rPr lang="es-MX" dirty="0" err="1">
                <a:ea typeface="MS PGothic" pitchFamily="34" charset="-128"/>
                <a:cs typeface="Arial" pitchFamily="34" charset="0"/>
              </a:rPr>
              <a:t>Amicus</a:t>
            </a:r>
            <a:r>
              <a:rPr lang="es-MX" dirty="0">
                <a:ea typeface="MS PGothic" pitchFamily="34" charset="-128"/>
                <a:cs typeface="Arial" pitchFamily="34" charset="0"/>
              </a:rPr>
              <a:t> </a:t>
            </a:r>
            <a:r>
              <a:rPr lang="es-MX" dirty="0" err="1">
                <a:ea typeface="MS PGothic" pitchFamily="34" charset="-128"/>
                <a:cs typeface="Arial" pitchFamily="34" charset="0"/>
              </a:rPr>
              <a:t>curiae</a:t>
            </a:r>
            <a:endParaRPr lang="es-MX" dirty="0">
              <a:ea typeface="MS PGothic" pitchFamily="34" charset="-128"/>
              <a:cs typeface="Arial" pitchFamily="34" charset="0"/>
            </a:endParaRPr>
          </a:p>
          <a:p>
            <a:pPr marL="1435100" indent="-265113" eaLnBrk="1" fontAlgn="auto" hangingPunct="1">
              <a:lnSpc>
                <a:spcPts val="1920"/>
              </a:lnSpc>
              <a:spcBef>
                <a:spcPts val="0"/>
              </a:spcBef>
              <a:spcAft>
                <a:spcPts val="0"/>
              </a:spcAft>
              <a:defRPr/>
            </a:pPr>
            <a:r>
              <a:rPr lang="es-MX" dirty="0">
                <a:ea typeface="MS PGothic" pitchFamily="34" charset="-128"/>
                <a:cs typeface="Arial" pitchFamily="34" charset="0"/>
              </a:rPr>
              <a:t>6.5 Interpretes y traductores</a:t>
            </a:r>
          </a:p>
          <a:p>
            <a:pPr marL="1435100" indent="-265113" eaLnBrk="1" fontAlgn="auto" hangingPunct="1">
              <a:lnSpc>
                <a:spcPts val="1920"/>
              </a:lnSpc>
              <a:spcBef>
                <a:spcPts val="0"/>
              </a:spcBef>
              <a:spcAft>
                <a:spcPts val="0"/>
              </a:spcAft>
              <a:buFont typeface="Wingdings" pitchFamily="2" charset="2"/>
              <a:buNone/>
              <a:defRPr/>
            </a:pPr>
            <a:endParaRPr lang="es-MX" dirty="0">
              <a:ea typeface="MS PGothic" pitchFamily="34" charset="-128"/>
              <a:cs typeface="Arial" pitchFamily="34" charset="0"/>
            </a:endParaRPr>
          </a:p>
          <a:p>
            <a:pPr marL="1435100" indent="-265113" eaLnBrk="1" fontAlgn="auto" hangingPunct="1">
              <a:lnSpc>
                <a:spcPts val="1920"/>
              </a:lnSpc>
              <a:spcBef>
                <a:spcPts val="0"/>
              </a:spcBef>
              <a:spcAft>
                <a:spcPts val="0"/>
              </a:spcAft>
              <a:buFont typeface="Wingdings" pitchFamily="2" charset="2"/>
              <a:buNone/>
              <a:defRPr/>
            </a:pPr>
            <a:r>
              <a:rPr lang="es-MX" b="1" dirty="0">
                <a:ea typeface="MS PGothic" pitchFamily="34" charset="-128"/>
                <a:cs typeface="Arial" pitchFamily="34" charset="0"/>
              </a:rPr>
              <a:t>Tesis y Jurisprudencia</a:t>
            </a:r>
          </a:p>
          <a:p>
            <a:pPr marL="180975" indent="989013" eaLnBrk="1" fontAlgn="auto" hangingPunct="1">
              <a:lnSpc>
                <a:spcPct val="90000"/>
              </a:lnSpc>
              <a:spcBef>
                <a:spcPts val="0"/>
              </a:spcBef>
              <a:spcAft>
                <a:spcPts val="0"/>
              </a:spcAft>
              <a:buFont typeface="Wingdings" pitchFamily="2" charset="2"/>
              <a:buNone/>
              <a:defRPr/>
            </a:pPr>
            <a:r>
              <a:rPr lang="es-ES" dirty="0">
                <a:ea typeface="MS PGothic" pitchFamily="34" charset="-128"/>
                <a:cs typeface="Arial" pitchFamily="34" charset="0"/>
              </a:rPr>
              <a:t>7.1 Jurisprudencia</a:t>
            </a:r>
            <a:endParaRPr lang="es-MX" dirty="0">
              <a:ea typeface="MS PGothic" pitchFamily="34" charset="-128"/>
              <a:cs typeface="Arial" pitchFamily="34" charset="0"/>
            </a:endParaRPr>
          </a:p>
          <a:p>
            <a:pPr marL="180975" indent="989013" eaLnBrk="1" fontAlgn="auto" hangingPunct="1">
              <a:lnSpc>
                <a:spcPct val="90000"/>
              </a:lnSpc>
              <a:spcBef>
                <a:spcPts val="0"/>
              </a:spcBef>
              <a:spcAft>
                <a:spcPts val="0"/>
              </a:spcAft>
              <a:buFont typeface="Wingdings" pitchFamily="2" charset="2"/>
              <a:buNone/>
              <a:defRPr/>
            </a:pPr>
            <a:r>
              <a:rPr lang="es-ES" dirty="0">
                <a:ea typeface="MS PGothic" pitchFamily="34" charset="-128"/>
                <a:cs typeface="Arial" pitchFamily="34" charset="0"/>
              </a:rPr>
              <a:t>7.2 Tesis</a:t>
            </a:r>
            <a:endParaRPr lang="es-MX" dirty="0">
              <a:ea typeface="MS PGothic" pitchFamily="34" charset="-128"/>
              <a:cs typeface="Arial" pitchFamily="34" charset="0"/>
            </a:endParaRPr>
          </a:p>
          <a:p>
            <a:pPr marL="180975" indent="989013" eaLnBrk="1" fontAlgn="auto" hangingPunct="1">
              <a:lnSpc>
                <a:spcPct val="90000"/>
              </a:lnSpc>
              <a:spcBef>
                <a:spcPts val="0"/>
              </a:spcBef>
              <a:spcAft>
                <a:spcPts val="0"/>
              </a:spcAft>
              <a:buFont typeface="Wingdings" pitchFamily="2" charset="2"/>
              <a:buNone/>
              <a:defRPr/>
            </a:pPr>
            <a:endParaRPr lang="es-MX" b="1" dirty="0">
              <a:ea typeface="MS PGothic" pitchFamily="34" charset="-128"/>
              <a:cs typeface="Arial" pitchFamily="34" charset="0"/>
            </a:endParaRPr>
          </a:p>
        </p:txBody>
      </p:sp>
      <p:sp>
        <p:nvSpPr>
          <p:cNvPr id="9219" name="Rectangle 2">
            <a:hlinkClick r:id="rId2" action="ppaction://hlinksldjump"/>
          </p:cNvPr>
          <p:cNvSpPr>
            <a:spLocks noChangeArrowheads="1"/>
          </p:cNvSpPr>
          <p:nvPr/>
        </p:nvSpPr>
        <p:spPr bwMode="auto">
          <a:xfrm>
            <a:off x="1403350" y="1068388"/>
            <a:ext cx="433388" cy="314325"/>
          </a:xfrm>
          <a:prstGeom prst="rect">
            <a:avLst/>
          </a:prstGeom>
          <a:solidFill>
            <a:srgbClr val="0066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buFont typeface="Wingdings" panose="05000000000000000000" pitchFamily="2" charset="2"/>
              <a:buNone/>
            </a:pPr>
            <a:r>
              <a:rPr lang="es-ES" altLang="es-MX" sz="1600" b="1">
                <a:solidFill>
                  <a:srgbClr val="FFFFFF"/>
                </a:solidFill>
                <a:latin typeface="Calibri" panose="020F0502020204030204" pitchFamily="34" charset="0"/>
              </a:rPr>
              <a:t>5</a:t>
            </a:r>
          </a:p>
        </p:txBody>
      </p:sp>
      <p:sp>
        <p:nvSpPr>
          <p:cNvPr id="9220" name="Rectangle 2">
            <a:hlinkClick r:id="rId2" action="ppaction://hlinksldjump"/>
          </p:cNvPr>
          <p:cNvSpPr>
            <a:spLocks noChangeArrowheads="1"/>
          </p:cNvSpPr>
          <p:nvPr/>
        </p:nvSpPr>
        <p:spPr bwMode="auto">
          <a:xfrm>
            <a:off x="1403350" y="1700213"/>
            <a:ext cx="433388" cy="314325"/>
          </a:xfrm>
          <a:prstGeom prst="rect">
            <a:avLst/>
          </a:prstGeom>
          <a:solidFill>
            <a:srgbClr val="0066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buFont typeface="Wingdings" panose="05000000000000000000" pitchFamily="2" charset="2"/>
              <a:buNone/>
            </a:pPr>
            <a:r>
              <a:rPr lang="es-ES" altLang="es-MX" sz="1600" b="1">
                <a:solidFill>
                  <a:srgbClr val="FFFFFF"/>
                </a:solidFill>
                <a:latin typeface="Calibri" panose="020F0502020204030204" pitchFamily="34" charset="0"/>
              </a:rPr>
              <a:t>6 </a:t>
            </a:r>
          </a:p>
        </p:txBody>
      </p:sp>
      <p:sp>
        <p:nvSpPr>
          <p:cNvPr id="9221" name="Rectangle 2">
            <a:hlinkClick r:id="rId2" action="ppaction://hlinksldjump"/>
          </p:cNvPr>
          <p:cNvSpPr>
            <a:spLocks noChangeArrowheads="1"/>
          </p:cNvSpPr>
          <p:nvPr/>
        </p:nvSpPr>
        <p:spPr bwMode="auto">
          <a:xfrm>
            <a:off x="1403350" y="3429000"/>
            <a:ext cx="433388" cy="314325"/>
          </a:xfrm>
          <a:prstGeom prst="rect">
            <a:avLst/>
          </a:prstGeom>
          <a:solidFill>
            <a:srgbClr val="0066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buFont typeface="Wingdings" panose="05000000000000000000" pitchFamily="2" charset="2"/>
              <a:buNone/>
            </a:pPr>
            <a:r>
              <a:rPr lang="es-ES" altLang="es-MX" sz="1600" b="1">
                <a:solidFill>
                  <a:srgbClr val="FFFFFF"/>
                </a:solidFill>
                <a:latin typeface="Calibri" panose="020F0502020204030204" pitchFamily="34" charset="0"/>
              </a:rPr>
              <a:t>7 </a:t>
            </a:r>
          </a:p>
        </p:txBody>
      </p:sp>
      <p:sp>
        <p:nvSpPr>
          <p:cNvPr id="9222" name="Rectangle 2"/>
          <p:cNvSpPr txBox="1">
            <a:spLocks noChangeArrowheads="1"/>
          </p:cNvSpPr>
          <p:nvPr/>
        </p:nvSpPr>
        <p:spPr bwMode="auto">
          <a:xfrm>
            <a:off x="2987675" y="476250"/>
            <a:ext cx="59039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800" b="1"/>
              <a:t>Temario</a:t>
            </a:r>
            <a:endParaRPr lang="es-ES" altLang="es-MX" sz="2800" b="1"/>
          </a:p>
        </p:txBody>
      </p:sp>
      <p:cxnSp>
        <p:nvCxnSpPr>
          <p:cNvPr id="9" name="8 Conector recto"/>
          <p:cNvCxnSpPr/>
          <p:nvPr/>
        </p:nvCxnSpPr>
        <p:spPr>
          <a:xfrm>
            <a:off x="7524750" y="981075"/>
            <a:ext cx="1223963" cy="0"/>
          </a:xfrm>
          <a:prstGeom prst="line">
            <a:avLst/>
          </a:prstGeom>
          <a:ln w="38100">
            <a:solidFill>
              <a:srgbClr val="224E4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CuadroTexto"/>
          <p:cNvSpPr txBox="1">
            <a:spLocks noChangeArrowheads="1"/>
          </p:cNvSpPr>
          <p:nvPr/>
        </p:nvSpPr>
        <p:spPr bwMode="auto">
          <a:xfrm>
            <a:off x="755650" y="2852738"/>
            <a:ext cx="78120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buFont typeface="Wingdings" panose="05000000000000000000" pitchFamily="2" charset="2"/>
              <a:buNone/>
            </a:pPr>
            <a:r>
              <a:rPr lang="es-MX" altLang="es-MX" sz="3600" b="1">
                <a:solidFill>
                  <a:srgbClr val="0E502B"/>
                </a:solidFill>
                <a:latin typeface="Helvetica Neue" charset="0"/>
              </a:rPr>
              <a:t>Tesis y Jurisprudencia</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txBox="1">
            <a:spLocks noChangeArrowheads="1"/>
          </p:cNvSpPr>
          <p:nvPr/>
        </p:nvSpPr>
        <p:spPr bwMode="auto">
          <a:xfrm>
            <a:off x="6251575" y="617538"/>
            <a:ext cx="2879725" cy="720725"/>
          </a:xfrm>
          <a:prstGeom prst="rect">
            <a:avLst/>
          </a:prstGeom>
          <a:solidFill>
            <a:srgbClr val="1E582C">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2200" b="1"/>
              <a:t>Jurisprudencia</a:t>
            </a:r>
          </a:p>
        </p:txBody>
      </p:sp>
      <p:sp>
        <p:nvSpPr>
          <p:cNvPr id="64515" name="Rectángulo 1"/>
          <p:cNvSpPr>
            <a:spLocks noChangeArrowheads="1"/>
          </p:cNvSpPr>
          <p:nvPr/>
        </p:nvSpPr>
        <p:spPr bwMode="auto">
          <a:xfrm>
            <a:off x="379413" y="1790700"/>
            <a:ext cx="8440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Jurisprudencia 8/2018. AMICUS CURIAE. ES ADMISIBLE EN LOS MEDIOS DE IMPUGNACIÓN EN MATERIA ELECTORAL.</a:t>
            </a:r>
            <a:endParaRPr lang="es-MX" altLang="es-MX" sz="1400"/>
          </a:p>
        </p:txBody>
      </p:sp>
      <p:sp>
        <p:nvSpPr>
          <p:cNvPr id="64516" name="Rectángulo 2"/>
          <p:cNvSpPr>
            <a:spLocks noChangeArrowheads="1"/>
          </p:cNvSpPr>
          <p:nvPr/>
        </p:nvSpPr>
        <p:spPr bwMode="auto">
          <a:xfrm>
            <a:off x="379413" y="2314575"/>
            <a:ext cx="84407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Jurisprudencia 37/2016. COMUNIDADES INDÍGENAS. EL PRINCIPIO DE MAXIMIZACIÓN DE LA AUTONOMÍA IMPLICA LA SALVAGUARDA Y PROTECCIÓN DEL SISTEMA NORMATIVO INTERNO.</a:t>
            </a:r>
            <a:endParaRPr lang="es-MX" altLang="es-MX" sz="1400"/>
          </a:p>
        </p:txBody>
      </p:sp>
      <p:sp>
        <p:nvSpPr>
          <p:cNvPr id="64517" name="Rectángulo 3"/>
          <p:cNvSpPr>
            <a:spLocks noChangeArrowheads="1"/>
          </p:cNvSpPr>
          <p:nvPr/>
        </p:nvSpPr>
        <p:spPr bwMode="auto">
          <a:xfrm>
            <a:off x="379413" y="3052763"/>
            <a:ext cx="84407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Jurisprudencia 27/2016 COMUNIDADES INDÍGENAS. DEBEN FLEXIBILIZARSE LAS FORMALIDADES EXIGIDAS PARA LA ADMISIÓN Y VALORACIÓN DE MEDIOS DE PRUEBA.</a:t>
            </a:r>
            <a:endParaRPr lang="es-MX" altLang="es-MX" sz="1400"/>
          </a:p>
        </p:txBody>
      </p:sp>
      <p:sp>
        <p:nvSpPr>
          <p:cNvPr id="64518" name="Rectángulo 4"/>
          <p:cNvSpPr>
            <a:spLocks noChangeArrowheads="1"/>
          </p:cNvSpPr>
          <p:nvPr/>
        </p:nvSpPr>
        <p:spPr bwMode="auto">
          <a:xfrm>
            <a:off x="371475" y="3790950"/>
            <a:ext cx="84407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Jurisprudencia 22/2016. SISTEMAS NORMATIVOS INDÍGENAS. EN SUS ELECCIONES SE DEBE GARANTIZAR LA IGUALDAD JURÍDICA SUSTANTIVA DE LA MUJER Y EL HOMBRE (LEGISLACIÓN DE OAXACA).</a:t>
            </a:r>
            <a:endParaRPr lang="es-MX" altLang="es-MX" sz="1400"/>
          </a:p>
        </p:txBody>
      </p:sp>
      <p:sp>
        <p:nvSpPr>
          <p:cNvPr id="64519" name="Rectángulo 5"/>
          <p:cNvSpPr>
            <a:spLocks noChangeArrowheads="1"/>
          </p:cNvSpPr>
          <p:nvPr/>
        </p:nvSpPr>
        <p:spPr bwMode="auto">
          <a:xfrm>
            <a:off x="363538" y="4487863"/>
            <a:ext cx="84486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Jurisprudencia 37/2015. CONSULTA PREVIA A COMUNIDADES INDÍGENAS. DEBE REALIZARSE POR AUTORIDADES ADMINISTRATIVAS ELECTORALES DE CUALQUIER ORDEN DE GOBIERNO, CUANDO EMITAN ACTOS SUSCEPTIBLES DE AFECTAR SUS DERECHOS.</a:t>
            </a:r>
            <a:endParaRPr lang="es-MX" altLang="es-MX" sz="1400"/>
          </a:p>
        </p:txBody>
      </p:sp>
      <p:sp>
        <p:nvSpPr>
          <p:cNvPr id="64520" name="Rectángulo 6"/>
          <p:cNvSpPr>
            <a:spLocks noChangeArrowheads="1"/>
          </p:cNvSpPr>
          <p:nvPr/>
        </p:nvSpPr>
        <p:spPr bwMode="auto">
          <a:xfrm>
            <a:off x="363538" y="5441950"/>
            <a:ext cx="82724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Jurisprudencia 18/2015. COMUNIDADES INDÍGENAS. LA SUPLENCIA DE LA QUEJA NO EXIME DEL CUMPLIMIENTO DE CARGAS PROBATORIAS, SIEMPRE QUE SU EXIGENCIA SEA RAZONABLE Y PROPORCIONAL.</a:t>
            </a:r>
            <a:endParaRPr lang="es-MX" altLang="es-MX" sz="1400" b="1">
              <a:solidFill>
                <a:srgbClr val="333333"/>
              </a:solidFill>
              <a:latin typeface="Verdana" panose="020B060403050404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txBox="1">
            <a:spLocks noChangeArrowheads="1"/>
          </p:cNvSpPr>
          <p:nvPr/>
        </p:nvSpPr>
        <p:spPr bwMode="auto">
          <a:xfrm>
            <a:off x="6251575" y="617538"/>
            <a:ext cx="2879725" cy="720725"/>
          </a:xfrm>
          <a:prstGeom prst="rect">
            <a:avLst/>
          </a:prstGeom>
          <a:solidFill>
            <a:srgbClr val="1E582C">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2200" b="1"/>
              <a:t>Jurisprudencia</a:t>
            </a:r>
          </a:p>
        </p:txBody>
      </p:sp>
      <p:sp>
        <p:nvSpPr>
          <p:cNvPr id="65539" name="Rectángulo 1"/>
          <p:cNvSpPr>
            <a:spLocks noChangeArrowheads="1"/>
          </p:cNvSpPr>
          <p:nvPr/>
        </p:nvSpPr>
        <p:spPr bwMode="auto">
          <a:xfrm>
            <a:off x="468313" y="1628775"/>
            <a:ext cx="828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Jurisprudencia 48/2014. SISTEMAS NORMATIVOS INDÍGENAS. LA AUTORIDAD ADMINISTRATIVA ELECTORAL DEBE LLEVAR A CABO ACTOS TENDENTES A SALVAGUARDAR LA IGUALDAD SUSTANTIVA ENTRE EL HOMBRE Y LA MUJER (LEGISLACIÓN DE OAXACA).</a:t>
            </a:r>
            <a:endParaRPr lang="es-MX" altLang="es-MX" sz="1400"/>
          </a:p>
        </p:txBody>
      </p:sp>
      <p:sp>
        <p:nvSpPr>
          <p:cNvPr id="65540" name="Rectángulo 2"/>
          <p:cNvSpPr>
            <a:spLocks noChangeArrowheads="1"/>
          </p:cNvSpPr>
          <p:nvPr/>
        </p:nvSpPr>
        <p:spPr bwMode="auto">
          <a:xfrm>
            <a:off x="468313" y="2606675"/>
            <a:ext cx="8280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Jurisprudencia 46/2014. COMUNIDADES INDÍGENAS. PARA GARANTIZAR EL CONOCIMIENTO DE LAS SENTENCIAS RESULTA PROCEDENTE SU TRADUCCIÓN Y DIFUSIÓN.</a:t>
            </a:r>
            <a:endParaRPr lang="es-MX" altLang="es-MX" sz="1400"/>
          </a:p>
        </p:txBody>
      </p:sp>
      <p:sp>
        <p:nvSpPr>
          <p:cNvPr id="65541" name="Rectángulo 3"/>
          <p:cNvSpPr>
            <a:spLocks noChangeArrowheads="1"/>
          </p:cNvSpPr>
          <p:nvPr/>
        </p:nvSpPr>
        <p:spPr bwMode="auto">
          <a:xfrm>
            <a:off x="468313" y="3370263"/>
            <a:ext cx="828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Jurisprudencia 43/2014. ACCIONES AFIRMATIVAS. TIENEN SUSTENTO EN EL PRINCIPIO CONSTITUCIONAL Y CONVENCIONAL DE IGUALDAD MATERIAL.</a:t>
            </a:r>
            <a:endParaRPr lang="es-MX" altLang="es-MX" sz="1400"/>
          </a:p>
        </p:txBody>
      </p:sp>
      <p:sp>
        <p:nvSpPr>
          <p:cNvPr id="65542" name="Rectángulo 4"/>
          <p:cNvSpPr>
            <a:spLocks noChangeArrowheads="1"/>
          </p:cNvSpPr>
          <p:nvPr/>
        </p:nvSpPr>
        <p:spPr bwMode="auto">
          <a:xfrm>
            <a:off x="468313" y="3894138"/>
            <a:ext cx="8280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Jurisprudencia 37/2014. SISTEMAS NORMATIVOS INDÍGENAS. ELECCIONES EFECTUADAS BAJO ESTE RÉGIMEN PUEDEN SER AFECTADAS SI VULNERAN EL PRINCIPIO DE UNIVERSALIDAD DEL SUFRAGIO.</a:t>
            </a:r>
            <a:endParaRPr lang="es-MX" altLang="es-MX" sz="1400"/>
          </a:p>
        </p:txBody>
      </p:sp>
      <p:sp>
        <p:nvSpPr>
          <p:cNvPr id="65543" name="Rectángulo 5"/>
          <p:cNvSpPr>
            <a:spLocks noChangeArrowheads="1"/>
          </p:cNvSpPr>
          <p:nvPr/>
        </p:nvSpPr>
        <p:spPr bwMode="auto">
          <a:xfrm>
            <a:off x="468313" y="4632325"/>
            <a:ext cx="8280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Jurisprudencia 32/2014. COMUNIDADES INDÍGENAS. EN LOS MEDIOS DE IMPUGNACIÓN EL JUZGADOR DEBE VALORAR LA DESIGNACIÓN DE UN INTÉRPRETE Y LA REALIZACIÓN DE LA TRADUCCIÓN RESPECTIVA.</a:t>
            </a:r>
            <a:endParaRPr lang="es-MX" altLang="es-MX" sz="1400"/>
          </a:p>
        </p:txBody>
      </p:sp>
      <p:sp>
        <p:nvSpPr>
          <p:cNvPr id="65544" name="Rectángulo 6"/>
          <p:cNvSpPr>
            <a:spLocks noChangeArrowheads="1"/>
          </p:cNvSpPr>
          <p:nvPr/>
        </p:nvSpPr>
        <p:spPr bwMode="auto">
          <a:xfrm>
            <a:off x="468313" y="5370513"/>
            <a:ext cx="8280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Jurisprudencia 28/2014. SISTEMAS NORMATIVOS INDÍGENAS. ES VÁLIDA LA REPRESENTACIÓN DE LOS CIUDADANOS PERTENECIENTES A COMUNIDADES O PUEBLOS INDÍGENAS.</a:t>
            </a:r>
            <a:endParaRPr lang="es-MX" altLang="es-MX" sz="1400" b="1">
              <a:solidFill>
                <a:srgbClr val="333333"/>
              </a:solidFill>
              <a:latin typeface="Verdana" panose="020B060403050404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txBox="1">
            <a:spLocks noChangeArrowheads="1"/>
          </p:cNvSpPr>
          <p:nvPr/>
        </p:nvSpPr>
        <p:spPr bwMode="auto">
          <a:xfrm>
            <a:off x="6251575" y="617538"/>
            <a:ext cx="2879725" cy="720725"/>
          </a:xfrm>
          <a:prstGeom prst="rect">
            <a:avLst/>
          </a:prstGeom>
          <a:solidFill>
            <a:srgbClr val="1E582C">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2200" b="1"/>
              <a:t>Jurisprudencia</a:t>
            </a:r>
          </a:p>
        </p:txBody>
      </p:sp>
      <p:sp>
        <p:nvSpPr>
          <p:cNvPr id="66563" name="Rectángulo 1"/>
          <p:cNvSpPr>
            <a:spLocks noChangeArrowheads="1"/>
          </p:cNvSpPr>
          <p:nvPr/>
        </p:nvSpPr>
        <p:spPr bwMode="auto">
          <a:xfrm>
            <a:off x="468313" y="1628775"/>
            <a:ext cx="828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MX" altLang="es-MX" sz="1400" b="1">
                <a:solidFill>
                  <a:srgbClr val="333333"/>
                </a:solidFill>
                <a:latin typeface="Verdana" panose="020B0604030504040204" pitchFamily="34" charset="0"/>
              </a:rPr>
              <a:t>Jurisprudencia 20/2014. COMUNIDADES INDÍGENAS. NORMAS QUE INTEGRAN SU SISTEMA JURÍDICO.</a:t>
            </a:r>
          </a:p>
        </p:txBody>
      </p:sp>
      <p:sp>
        <p:nvSpPr>
          <p:cNvPr id="66564" name="Rectángulo 7"/>
          <p:cNvSpPr>
            <a:spLocks noChangeArrowheads="1"/>
          </p:cNvSpPr>
          <p:nvPr/>
        </p:nvSpPr>
        <p:spPr bwMode="auto">
          <a:xfrm>
            <a:off x="468313" y="2152650"/>
            <a:ext cx="8280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Jurisprudencia 19/2014. COMUNIDADES INDÍGENAS. ELEMENTOS QUE COMPONEN EL DERECHO DE AUTOGOBIERNO.</a:t>
            </a:r>
            <a:endParaRPr lang="es-MX" altLang="es-MX" sz="1400"/>
          </a:p>
        </p:txBody>
      </p:sp>
      <p:sp>
        <p:nvSpPr>
          <p:cNvPr id="66565" name="Rectángulo 8"/>
          <p:cNvSpPr>
            <a:spLocks noChangeArrowheads="1"/>
          </p:cNvSpPr>
          <p:nvPr/>
        </p:nvSpPr>
        <p:spPr bwMode="auto">
          <a:xfrm>
            <a:off x="468313" y="2674938"/>
            <a:ext cx="8280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Jurisprudencia 17/2014. AMICUS CURIAE. SU INTERVENCIÓN ES PROCEDENTE DURANTE LA SUSTANCIACIÓN DE MEDIOS DE IMPUGNACIÓN RELACIONADOS CON ELECCIONES POR SISTEMAS NORMATIVOS INDÍGENAS.</a:t>
            </a:r>
            <a:endParaRPr lang="es-MX" altLang="es-MX" sz="1400" b="1">
              <a:solidFill>
                <a:srgbClr val="333333"/>
              </a:solidFill>
              <a:latin typeface="Verdana" panose="020B0604030504040204" pitchFamily="34" charset="0"/>
            </a:endParaRPr>
          </a:p>
        </p:txBody>
      </p:sp>
      <p:sp>
        <p:nvSpPr>
          <p:cNvPr id="66566" name="Rectángulo 9"/>
          <p:cNvSpPr>
            <a:spLocks noChangeArrowheads="1"/>
          </p:cNvSpPr>
          <p:nvPr/>
        </p:nvSpPr>
        <p:spPr bwMode="auto">
          <a:xfrm>
            <a:off x="468313" y="3397250"/>
            <a:ext cx="8280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Jurisprudencia 11/2014. SISTEMAS NORMATIVOS INDÍGENAS. MEDIDAS ALTERNATIVAS DE SOLUCIÓN DE CONFLICTOS ELECTORALES (LEGISLACIÓN DE OAXACA).</a:t>
            </a:r>
            <a:endParaRPr lang="es-MX" altLang="es-MX" sz="1400"/>
          </a:p>
        </p:txBody>
      </p:sp>
      <p:sp>
        <p:nvSpPr>
          <p:cNvPr id="66567" name="Rectángulo 10"/>
          <p:cNvSpPr>
            <a:spLocks noChangeArrowheads="1"/>
          </p:cNvSpPr>
          <p:nvPr/>
        </p:nvSpPr>
        <p:spPr bwMode="auto">
          <a:xfrm>
            <a:off x="468313" y="4076700"/>
            <a:ext cx="8280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Jurisprudencia 10/2014. COMUNIDADES INDÍGENAS. DEBERES ESPECÍFICOS DE LAS AUTORIDADES JURISDICCIONALES EN CONTEXTOS DE CONFLICTOS COMUNITARIOS (LEGISLACIÓN DE OAXACA).</a:t>
            </a:r>
            <a:endParaRPr lang="es-MX" altLang="es-MX" sz="1400"/>
          </a:p>
        </p:txBody>
      </p:sp>
      <p:sp>
        <p:nvSpPr>
          <p:cNvPr id="66568" name="Rectángulo 11"/>
          <p:cNvSpPr>
            <a:spLocks noChangeArrowheads="1"/>
          </p:cNvSpPr>
          <p:nvPr/>
        </p:nvSpPr>
        <p:spPr bwMode="auto">
          <a:xfrm>
            <a:off x="468313" y="4799013"/>
            <a:ext cx="8280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Jurisprudencia 9/2014. COMUNIDADES INDÍGENAS. LAS AUTORIDADES DEBEN RESOLVER LAS CONTROVERSIAS INTRACOMUNITARIAS A PARTIR DEL ANÁLISIS INTEGRAL DE SU CONTEXTO (LEGISLACIÓN DE OAXACA).</a:t>
            </a:r>
            <a:endParaRPr lang="es-MX" altLang="es-MX" sz="1400"/>
          </a:p>
        </p:txBody>
      </p:sp>
      <p:sp>
        <p:nvSpPr>
          <p:cNvPr id="66569" name="Rectángulo 12"/>
          <p:cNvSpPr>
            <a:spLocks noChangeArrowheads="1"/>
          </p:cNvSpPr>
          <p:nvPr/>
        </p:nvSpPr>
        <p:spPr bwMode="auto">
          <a:xfrm>
            <a:off x="468313" y="5538788"/>
            <a:ext cx="8280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Jurisprudencia 7/2014. COMUNIDADES INDÍGENAS. INTERPOSICIÓN OPORTUNA DEL RECURSO DE RECONSIDERACIÓN CONFORME AL CRITERIO DE PROGRESIVIDAD.</a:t>
            </a:r>
            <a:endParaRPr lang="es-MX" altLang="es-MX" sz="14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txBox="1">
            <a:spLocks noChangeArrowheads="1"/>
          </p:cNvSpPr>
          <p:nvPr/>
        </p:nvSpPr>
        <p:spPr bwMode="auto">
          <a:xfrm>
            <a:off x="6732588" y="617538"/>
            <a:ext cx="2398712" cy="720725"/>
          </a:xfrm>
          <a:prstGeom prst="rect">
            <a:avLst/>
          </a:prstGeom>
          <a:solidFill>
            <a:srgbClr val="1E582C">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2200" b="1"/>
              <a:t>Tesis relevantes</a:t>
            </a:r>
          </a:p>
        </p:txBody>
      </p:sp>
      <p:sp>
        <p:nvSpPr>
          <p:cNvPr id="67587" name="Rectángulo 1"/>
          <p:cNvSpPr>
            <a:spLocks noChangeArrowheads="1"/>
          </p:cNvSpPr>
          <p:nvPr/>
        </p:nvSpPr>
        <p:spPr bwMode="auto">
          <a:xfrm>
            <a:off x="468313" y="1557338"/>
            <a:ext cx="8280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Tesis VII/2017. COMPETENCIA. CORRESPONDE A LAS SALAS REGIONALES CONOCER DE LAS IMPUGNACIONES RELACIONADAS CON CAMBIO DE RÉGIMEN ELECTORAL A NIVEL MUNICIPAL.</a:t>
            </a:r>
            <a:endParaRPr lang="es-MX" altLang="es-MX" sz="1400"/>
          </a:p>
        </p:txBody>
      </p:sp>
      <p:sp>
        <p:nvSpPr>
          <p:cNvPr id="67588" name="Rectángulo 2"/>
          <p:cNvSpPr>
            <a:spLocks noChangeArrowheads="1"/>
          </p:cNvSpPr>
          <p:nvPr/>
        </p:nvSpPr>
        <p:spPr bwMode="auto">
          <a:xfrm>
            <a:off x="468313" y="2420938"/>
            <a:ext cx="828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Tesis LXV/2016. PUEBLOS Y COMUNIDADES INDÍGENAS. EL DERECHO AL AUTOGOBIERNO INCLUYE LA TRANSFERENCIA DE RESPONSABILIDADES RELACIONADAS CON EL EJERCICIO DE SUS DERECHOS A LA AUTODETERMINACIÓN, AUTONOMÍA Y AUTOGOBIERNO, VINCULADO CON SU DERECHO A LA PARTICIPACIÓN POLÍTICA EFECTIVA Y LA ADMINISTRACIÓN DIRECTA DE LOS RECURSOS QUE LES CORRESPONDEN.</a:t>
            </a:r>
            <a:endParaRPr lang="es-MX" altLang="es-MX" sz="1400"/>
          </a:p>
        </p:txBody>
      </p:sp>
      <p:sp>
        <p:nvSpPr>
          <p:cNvPr id="67589" name="Rectángulo 3"/>
          <p:cNvSpPr>
            <a:spLocks noChangeArrowheads="1"/>
          </p:cNvSpPr>
          <p:nvPr/>
        </p:nvSpPr>
        <p:spPr bwMode="auto">
          <a:xfrm>
            <a:off x="468313" y="3784600"/>
            <a:ext cx="82804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Tesis LXIV/2016. PUEBLOS Y COMUNIDADES INDÍGENAS. EL DERECHO A LA CONSULTA PREVIA, INFORMADA Y DE BUENA FE ES PROCEDENTE PARA DEFINIR LOS ELEMENTOS (CUANTITATIVOS Y CUALITATIVOS), NECESARIOS PARA LA TRANSFERENCIA DE RESPONSABILIDADES DERIVADAS DEL DERECHO AL AUTOGOBIERNO.</a:t>
            </a:r>
            <a:endParaRPr lang="es-MX" altLang="es-MX" sz="1400"/>
          </a:p>
        </p:txBody>
      </p:sp>
      <p:sp>
        <p:nvSpPr>
          <p:cNvPr id="67590" name="Rectángulo 4"/>
          <p:cNvSpPr>
            <a:spLocks noChangeArrowheads="1"/>
          </p:cNvSpPr>
          <p:nvPr/>
        </p:nvSpPr>
        <p:spPr bwMode="auto">
          <a:xfrm>
            <a:off x="468313" y="4953000"/>
            <a:ext cx="828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Tesis LII/2016. SISTEMA JURÍDICO MEXICANO. SE INTEGRA POR EL DERECHO INDÍGENA Y EL DERECHO FORMALMENTE LEGISLADO.</a:t>
            </a:r>
            <a:endParaRPr lang="es-MX" altLang="es-MX" sz="1400"/>
          </a:p>
        </p:txBody>
      </p:sp>
      <p:sp>
        <p:nvSpPr>
          <p:cNvPr id="67591" name="Rectángulo 5"/>
          <p:cNvSpPr>
            <a:spLocks noChangeArrowheads="1"/>
          </p:cNvSpPr>
          <p:nvPr/>
        </p:nvSpPr>
        <p:spPr bwMode="auto">
          <a:xfrm>
            <a:off x="468313" y="5476875"/>
            <a:ext cx="828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ES" altLang="es-MX" sz="1400" b="1">
                <a:solidFill>
                  <a:srgbClr val="333333"/>
                </a:solidFill>
                <a:latin typeface="Verdana" panose="020B0604030504040204" pitchFamily="34" charset="0"/>
              </a:rPr>
              <a:t>Tesis XLVIII/2016. JUZGAR CON PERSPECTIVA INTERCULTURAL. ELEMENTOS PARA SU APLICACIÓN EN MATERIA ELECTORAL.</a:t>
            </a:r>
            <a:endParaRPr lang="es-MX" altLang="es-MX" sz="1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txBox="1">
            <a:spLocks noChangeArrowheads="1"/>
          </p:cNvSpPr>
          <p:nvPr/>
        </p:nvSpPr>
        <p:spPr bwMode="auto">
          <a:xfrm>
            <a:off x="6732588" y="617538"/>
            <a:ext cx="2398712" cy="720725"/>
          </a:xfrm>
          <a:prstGeom prst="rect">
            <a:avLst/>
          </a:prstGeom>
          <a:solidFill>
            <a:srgbClr val="1E582C">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2200" b="1"/>
              <a:t>Tesis relevantes</a:t>
            </a:r>
          </a:p>
        </p:txBody>
      </p:sp>
      <p:sp>
        <p:nvSpPr>
          <p:cNvPr id="68611" name="Rectángulo 1"/>
          <p:cNvSpPr>
            <a:spLocks noChangeArrowheads="1"/>
          </p:cNvSpPr>
          <p:nvPr/>
        </p:nvSpPr>
        <p:spPr bwMode="auto">
          <a:xfrm>
            <a:off x="468313" y="1700213"/>
            <a:ext cx="8280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Tesis XLVI/2016. CONSULTA PARA EL CAMBIO DE RÉGIMEN DE AUTORIDADES MUNICIPALES. ES IMPROCEDENTE CUANDO SE PUEDA AFECTAR EL SISTEMA NORMATIVO INTERNO, ASÍ COMO LOS DERECHOS DE LOS INTEGRANTES DE LAS COMUNIDADES INDÍGENAS.</a:t>
            </a:r>
            <a:endParaRPr lang="es-MX" altLang="es-MX" sz="1400" b="1">
              <a:solidFill>
                <a:srgbClr val="333333"/>
              </a:solidFill>
              <a:latin typeface="Verdana" panose="020B0604030504040204" pitchFamily="34" charset="0"/>
            </a:endParaRPr>
          </a:p>
        </p:txBody>
      </p:sp>
      <p:sp>
        <p:nvSpPr>
          <p:cNvPr id="68612" name="Rectángulo 2"/>
          <p:cNvSpPr>
            <a:spLocks noChangeArrowheads="1"/>
          </p:cNvSpPr>
          <p:nvPr/>
        </p:nvSpPr>
        <p:spPr bwMode="auto">
          <a:xfrm>
            <a:off x="468313" y="2654300"/>
            <a:ext cx="8280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MX" altLang="es-MX" sz="1400" b="1">
                <a:solidFill>
                  <a:srgbClr val="333333"/>
                </a:solidFill>
                <a:latin typeface="Verdana" panose="020B0604030504040204" pitchFamily="34" charset="0"/>
              </a:rPr>
              <a:t>Tesis. LXXXVII/2015. CONSULTA PREVIA A COMUNIDADES INDÍGENAS. REQUISITOS DE VALIDEZ DE LA REALIZADA POR AUTORIDAD ADMINISTRATIVA ELECTORAL, CUANDO EMITA ACTOS SUSCEPTIBLES DE AFECTAR SUS DERECHOS.</a:t>
            </a:r>
            <a:endParaRPr lang="es-MX" altLang="es-MX" sz="1400"/>
          </a:p>
        </p:txBody>
      </p:sp>
      <p:sp>
        <p:nvSpPr>
          <p:cNvPr id="68613" name="Rectángulo 3"/>
          <p:cNvSpPr>
            <a:spLocks noChangeArrowheads="1"/>
          </p:cNvSpPr>
          <p:nvPr/>
        </p:nvSpPr>
        <p:spPr bwMode="auto">
          <a:xfrm>
            <a:off x="468313" y="3394075"/>
            <a:ext cx="828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Tesis LXXXV/2015. PUEBLOS Y COMUNIDADES INDÍGENAS. SUS SISTEMAS NORMATIVOS INTERNOS NO PUEDEN LIMITARSE, AÚN CUANDO LA LEGISLACIÓN LOCAL DESCONOZCA SU DERECHO A LA AUTODETERMINACIÓN (LEGISLACIÓN DE CHIAPAS).</a:t>
            </a:r>
            <a:endParaRPr lang="es-MX" altLang="es-MX" sz="1400"/>
          </a:p>
        </p:txBody>
      </p:sp>
      <p:sp>
        <p:nvSpPr>
          <p:cNvPr id="68614" name="Rectángulo 4"/>
          <p:cNvSpPr>
            <a:spLocks noChangeArrowheads="1"/>
          </p:cNvSpPr>
          <p:nvPr/>
        </p:nvSpPr>
        <p:spPr bwMode="auto">
          <a:xfrm>
            <a:off x="468313" y="4348163"/>
            <a:ext cx="8280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ES" altLang="es-MX" sz="1400" b="1">
                <a:solidFill>
                  <a:srgbClr val="333333"/>
                </a:solidFill>
                <a:latin typeface="Verdana" panose="020B0604030504040204" pitchFamily="34" charset="0"/>
              </a:rPr>
              <a:t>Tesis XLI/2015. DEMOCRACIA PARTICIPATIVA INDÍGENA. ES OBLIGACIÓN DEL ESTADO Y DE LOS PARTIDOS POLÍTICOS PROMOVERLA.</a:t>
            </a:r>
            <a:endParaRPr lang="es-MX" altLang="es-MX" sz="1400"/>
          </a:p>
        </p:txBody>
      </p:sp>
      <p:sp>
        <p:nvSpPr>
          <p:cNvPr id="68615" name="Rectángulo 5"/>
          <p:cNvSpPr>
            <a:spLocks noChangeArrowheads="1"/>
          </p:cNvSpPr>
          <p:nvPr/>
        </p:nvSpPr>
        <p:spPr bwMode="auto">
          <a:xfrm>
            <a:off x="468313" y="4870450"/>
            <a:ext cx="828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Tesis XXVIII/2015. SISTEMAS NORMATIVOS INDÍGENAS. LAS AUTORIDADES MUNICIPALES DEBEN RESPETAR LA DECISIÓN DE UNA ASAMBLEA, SOBRE EL MÉTODO DE ELECCIÓN ADOPTADO POR LOS PUEBLOS Y COMUNIDADES, CUANDO ÉSTE GARANTICE LOS DERECHOS DE SUS INTEGRANTES.</a:t>
            </a:r>
            <a:endParaRPr lang="es-MX" altLang="es-MX" sz="1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txBox="1">
            <a:spLocks noChangeArrowheads="1"/>
          </p:cNvSpPr>
          <p:nvPr/>
        </p:nvSpPr>
        <p:spPr bwMode="auto">
          <a:xfrm>
            <a:off x="6732588" y="617538"/>
            <a:ext cx="2398712" cy="720725"/>
          </a:xfrm>
          <a:prstGeom prst="rect">
            <a:avLst/>
          </a:prstGeom>
          <a:solidFill>
            <a:srgbClr val="1E582C">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2200" b="1"/>
              <a:t>Tesis relevantes</a:t>
            </a:r>
          </a:p>
        </p:txBody>
      </p:sp>
      <p:sp>
        <p:nvSpPr>
          <p:cNvPr id="69635" name="Rectángulo 1"/>
          <p:cNvSpPr>
            <a:spLocks noChangeArrowheads="1"/>
          </p:cNvSpPr>
          <p:nvPr/>
        </p:nvSpPr>
        <p:spPr bwMode="auto">
          <a:xfrm>
            <a:off x="468313" y="1700213"/>
            <a:ext cx="828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Tesis VIII/2015. COMUNIDADES INDÍGENAS. TODA RESTRICCIÓN DE SU AUTONOMÍA DEBE SER ESTRICTAMENTE NECESARIA Y RAZONABLE.</a:t>
            </a:r>
            <a:endParaRPr lang="es-MX" altLang="es-MX" sz="1400" b="1">
              <a:solidFill>
                <a:srgbClr val="333333"/>
              </a:solidFill>
              <a:latin typeface="Verdana" panose="020B0604030504040204" pitchFamily="34" charset="0"/>
            </a:endParaRPr>
          </a:p>
        </p:txBody>
      </p:sp>
      <p:sp>
        <p:nvSpPr>
          <p:cNvPr id="69636" name="Rectángulo 6"/>
          <p:cNvSpPr>
            <a:spLocks noChangeArrowheads="1"/>
          </p:cNvSpPr>
          <p:nvPr/>
        </p:nvSpPr>
        <p:spPr bwMode="auto">
          <a:xfrm>
            <a:off x="469900" y="2224088"/>
            <a:ext cx="82788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Tesis XLIII/2014. SISTEMAS NORMATIVOS INDÍGENAS. LA ELECCIÓN REGIDA POR ESE SISTEMA NORMATIVO CONSTITUYE UNA UNIDAD DE ACTOS, EN CADA UNO DE LOS CUALES SE DEBE GARANTIZAR EL RESPETO AL PRINCIPIO DE IGUALDAD ENTRE HOMBRES Y MUJERES (LEGISLACIÓN DE OAXACA).</a:t>
            </a:r>
            <a:endParaRPr lang="es-MX" altLang="es-MX" sz="1400"/>
          </a:p>
        </p:txBody>
      </p:sp>
      <p:sp>
        <p:nvSpPr>
          <p:cNvPr id="69637" name="Rectángulo 7"/>
          <p:cNvSpPr>
            <a:spLocks noChangeArrowheads="1"/>
          </p:cNvSpPr>
          <p:nvPr/>
        </p:nvSpPr>
        <p:spPr bwMode="auto">
          <a:xfrm>
            <a:off x="468313" y="3178175"/>
            <a:ext cx="8280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Tesis XLI/2014. SISTEMAS NORMATIVOS INDÍGENAS. EN LAS CONVOCATORIAS A LAS ELECCIONES SE DEBE UTILIZAR LENGUAJE INCLUYENTE PARA PROPICIAR LA PARTICIPACIÓN DE LAS MUJERES.</a:t>
            </a:r>
            <a:endParaRPr lang="es-MX" altLang="es-MX" sz="1400"/>
          </a:p>
        </p:txBody>
      </p:sp>
      <p:sp>
        <p:nvSpPr>
          <p:cNvPr id="69638" name="Rectángulo 9"/>
          <p:cNvSpPr>
            <a:spLocks noChangeArrowheads="1"/>
          </p:cNvSpPr>
          <p:nvPr/>
        </p:nvSpPr>
        <p:spPr bwMode="auto">
          <a:xfrm>
            <a:off x="468313" y="3916363"/>
            <a:ext cx="8280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Tesis VII/2014. SISTEMAS NORMATIVOS INDÍGENAS. LAS NORMAS QUE RESTRINJAN LOS DERECHOS FUNDAMENTALES VULNERAN EL BLOQUE DE CONSTITUCIONALIDAD.</a:t>
            </a:r>
            <a:endParaRPr lang="es-MX" altLang="es-MX" sz="1400"/>
          </a:p>
        </p:txBody>
      </p:sp>
      <p:sp>
        <p:nvSpPr>
          <p:cNvPr id="69639" name="Rectángulo 10"/>
          <p:cNvSpPr>
            <a:spLocks noChangeArrowheads="1"/>
          </p:cNvSpPr>
          <p:nvPr/>
        </p:nvSpPr>
        <p:spPr bwMode="auto">
          <a:xfrm>
            <a:off x="468313" y="4365625"/>
            <a:ext cx="82804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a:t/>
            </a:r>
            <a:br>
              <a:rPr lang="es-ES" altLang="es-MX"/>
            </a:br>
            <a:r>
              <a:rPr lang="es-ES" altLang="es-MX" sz="1400" b="1">
                <a:solidFill>
                  <a:srgbClr val="333333"/>
                </a:solidFill>
                <a:latin typeface="Verdana" panose="020B0604030504040204" pitchFamily="34" charset="0"/>
              </a:rPr>
              <a:t>Tesis XII/2013. USOS Y COSTUMBRES. REQUISITOS DE VALIDEZ DE LAS CONSULTAS EN COMUNIDADES Y PUEBLOS INDÍGENAS, PARA CELEBRAR ELECCIONES.</a:t>
            </a:r>
            <a:endParaRPr lang="es-MX" altLang="es-MX" sz="1400"/>
          </a:p>
        </p:txBody>
      </p:sp>
      <p:sp>
        <p:nvSpPr>
          <p:cNvPr id="69640" name="Rectángulo 11"/>
          <p:cNvSpPr>
            <a:spLocks noChangeArrowheads="1"/>
          </p:cNvSpPr>
          <p:nvPr/>
        </p:nvSpPr>
        <p:spPr bwMode="auto">
          <a:xfrm>
            <a:off x="468313" y="5319713"/>
            <a:ext cx="8280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sz="1400" b="1">
                <a:solidFill>
                  <a:srgbClr val="333333"/>
                </a:solidFill>
                <a:latin typeface="Verdana" panose="020B0604030504040204" pitchFamily="34" charset="0"/>
              </a:rPr>
              <a:t>Tesis. XXXVII/2011COMUNIDADES INDÍGENAS. ANTE LA AUSENCIA DE REGULACIÓN LEGAL DE SUS DERECHOS, DEBE APLICARSE LO DISPUESTO EN LA CONSTITUCIÓN Y EN LOS TRATADOS INTERNACIONALES.</a:t>
            </a:r>
            <a:endParaRPr lang="es-MX" altLang="es-MX" sz="1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4"/>
          <p:cNvSpPr>
            <a:spLocks noChangeArrowheads="1"/>
          </p:cNvSpPr>
          <p:nvPr/>
        </p:nvSpPr>
        <p:spPr bwMode="auto">
          <a:xfrm>
            <a:off x="642938" y="2214563"/>
            <a:ext cx="7929562" cy="2582862"/>
          </a:xfrm>
          <a:prstGeom prst="flowChartAlternateProcess">
            <a:avLst/>
          </a:prstGeom>
          <a:solidFill>
            <a:srgbClr val="008000">
              <a:alpha val="5000"/>
            </a:srgbClr>
          </a:solidFill>
          <a:ln w="9525">
            <a:solidFill>
              <a:srgbClr val="006600"/>
            </a:solidFill>
            <a:miter lim="800000"/>
            <a:headEnd/>
            <a:tailEnd/>
          </a:ln>
          <a:effectLst>
            <a:outerShdw blurRad="50800" dist="38100" dir="5400000" algn="t" rotWithShape="0">
              <a:prstClr val="black">
                <a:alpha val="40000"/>
              </a:prstClr>
            </a:outerShdw>
          </a:effectLst>
        </p:spPr>
        <p:txBody>
          <a:bodyPr/>
          <a:lstStyle/>
          <a:p>
            <a:pPr eaLnBrk="1" fontAlgn="auto" hangingPunct="1">
              <a:spcBef>
                <a:spcPts val="0"/>
              </a:spcBef>
              <a:spcAft>
                <a:spcPts val="0"/>
              </a:spcAft>
              <a:defRPr/>
            </a:pPr>
            <a:r>
              <a:rPr lang="es-MX" sz="1600" dirty="0">
                <a:ea typeface="MS PGothic" pitchFamily="34" charset="-128"/>
                <a:cs typeface="Arial" pitchFamily="34" charset="0"/>
              </a:rPr>
              <a:t> </a:t>
            </a:r>
          </a:p>
          <a:p>
            <a:pPr eaLnBrk="1" fontAlgn="auto" hangingPunct="1">
              <a:spcBef>
                <a:spcPts val="0"/>
              </a:spcBef>
              <a:spcAft>
                <a:spcPts val="0"/>
              </a:spcAft>
              <a:defRPr/>
            </a:pPr>
            <a:r>
              <a:rPr lang="es-MX" sz="1600" dirty="0">
                <a:ea typeface="MS PGothic" pitchFamily="34" charset="-128"/>
                <a:cs typeface="Arial" pitchFamily="34" charset="0"/>
              </a:rPr>
              <a:t>Podrá utilizarse como cita de textos sin alteraciones, señalando la fuente y con la siguiente leyenda:</a:t>
            </a:r>
          </a:p>
          <a:p>
            <a:pPr eaLnBrk="1" fontAlgn="auto" hangingPunct="1">
              <a:spcBef>
                <a:spcPts val="0"/>
              </a:spcBef>
              <a:spcAft>
                <a:spcPts val="0"/>
              </a:spcAft>
              <a:defRPr/>
            </a:pPr>
            <a:endParaRPr lang="es-MX" sz="1600" dirty="0">
              <a:ea typeface="MS PGothic" pitchFamily="34" charset="-128"/>
              <a:cs typeface="Arial" pitchFamily="34" charset="0"/>
            </a:endParaRPr>
          </a:p>
          <a:p>
            <a:pPr eaLnBrk="1" fontAlgn="auto" hangingPunct="1">
              <a:spcBef>
                <a:spcPts val="0"/>
              </a:spcBef>
              <a:spcAft>
                <a:spcPts val="0"/>
              </a:spcAft>
              <a:buFont typeface="Wingdings" pitchFamily="2" charset="2"/>
              <a:buNone/>
              <a:defRPr/>
            </a:pPr>
            <a:r>
              <a:rPr lang="es-MX" sz="1600" dirty="0">
                <a:ea typeface="MS PGothic" pitchFamily="34" charset="-128"/>
                <a:cs typeface="Arial" pitchFamily="34" charset="0"/>
              </a:rPr>
              <a:t>Centro de Capacitación Judicial Electoral, “Derechos político-electorales de los indígenas”, Material didáctico de apoyo para la capacitación</a:t>
            </a:r>
            <a:r>
              <a:rPr lang="es-MX" sz="1600" i="1" dirty="0">
                <a:ea typeface="MS PGothic" pitchFamily="34" charset="-128"/>
                <a:cs typeface="Arial" pitchFamily="34" charset="0"/>
              </a:rPr>
              <a:t>, </a:t>
            </a:r>
            <a:r>
              <a:rPr lang="es-MX" sz="1600" dirty="0">
                <a:ea typeface="MS PGothic" pitchFamily="34" charset="-128"/>
                <a:cs typeface="Arial" pitchFamily="34" charset="0"/>
              </a:rPr>
              <a:t>Tribunal Electoral del Poder Judicial de la Federación, 2018.</a:t>
            </a:r>
          </a:p>
          <a:p>
            <a:pPr eaLnBrk="1" fontAlgn="auto" hangingPunct="1">
              <a:spcBef>
                <a:spcPts val="0"/>
              </a:spcBef>
              <a:spcAft>
                <a:spcPts val="0"/>
              </a:spcAft>
              <a:buFont typeface="Wingdings" pitchFamily="2" charset="2"/>
              <a:buNone/>
              <a:defRPr/>
            </a:pPr>
            <a:endParaRPr lang="es-MX" sz="1600" dirty="0">
              <a:ea typeface="MS PGothic" pitchFamily="34" charset="-128"/>
              <a:cs typeface="Arial" pitchFamily="34" charset="0"/>
            </a:endParaRPr>
          </a:p>
          <a:p>
            <a:pPr algn="ctr" eaLnBrk="1" fontAlgn="auto" hangingPunct="1">
              <a:spcBef>
                <a:spcPts val="0"/>
              </a:spcBef>
              <a:spcAft>
                <a:spcPts val="0"/>
              </a:spcAft>
              <a:defRPr/>
            </a:pPr>
            <a:r>
              <a:rPr lang="es-MX" b="1" dirty="0">
                <a:solidFill>
                  <a:srgbClr val="006600"/>
                </a:solidFill>
                <a:ea typeface="MS PGothic" pitchFamily="34" charset="-128"/>
                <a:cs typeface="Arial" pitchFamily="34" charset="0"/>
              </a:rPr>
              <a:t>Queda prohibida su reproducción parcial o total sin autorización.</a:t>
            </a:r>
            <a:endParaRPr lang="es-ES" b="1" dirty="0">
              <a:solidFill>
                <a:srgbClr val="006600"/>
              </a:solidFill>
              <a:ea typeface="MS PGothic" pitchFamily="34" charset="-128"/>
              <a:cs typeface="Arial" pitchFamily="34" charset="0"/>
            </a:endParaRPr>
          </a:p>
        </p:txBody>
      </p:sp>
      <p:sp>
        <p:nvSpPr>
          <p:cNvPr id="70659" name="Rectangle 5"/>
          <p:cNvSpPr>
            <a:spLocks noChangeArrowheads="1"/>
          </p:cNvSpPr>
          <p:nvPr/>
        </p:nvSpPr>
        <p:spPr bwMode="auto">
          <a:xfrm>
            <a:off x="431800" y="1306513"/>
            <a:ext cx="828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s-MX" altLang="es-MX" sz="2200" b="1"/>
              <a:t>©</a:t>
            </a:r>
            <a:r>
              <a:rPr lang="es-MX" altLang="es-MX" sz="2200"/>
              <a:t>Derechos Reservados, 2018 a favor del</a:t>
            </a:r>
          </a:p>
          <a:p>
            <a:pPr algn="ctr" eaLnBrk="1" hangingPunct="1">
              <a:lnSpc>
                <a:spcPct val="90000"/>
              </a:lnSpc>
            </a:pPr>
            <a:r>
              <a:rPr lang="es-MX" altLang="es-MX" sz="2200" b="1"/>
              <a:t>Tribunal Electoral del Poder Judicial de la Federación</a:t>
            </a:r>
            <a:endParaRPr lang="es-ES" altLang="es-MX" sz="2200" b="1"/>
          </a:p>
        </p:txBody>
      </p:sp>
      <p:sp>
        <p:nvSpPr>
          <p:cNvPr id="70660" name="Rectangle 6"/>
          <p:cNvSpPr>
            <a:spLocks noChangeArrowheads="1"/>
          </p:cNvSpPr>
          <p:nvPr/>
        </p:nvSpPr>
        <p:spPr bwMode="auto">
          <a:xfrm>
            <a:off x="827088" y="5473700"/>
            <a:ext cx="80660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s-MX" altLang="es-MX">
                <a:solidFill>
                  <a:srgbClr val="006600"/>
                </a:solidFill>
              </a:rPr>
              <a:t>www.te.gob.mx</a:t>
            </a:r>
          </a:p>
          <a:p>
            <a:pPr algn="ctr" eaLnBrk="1" hangingPunct="1"/>
            <a:r>
              <a:rPr lang="es-MX" altLang="es-MX">
                <a:solidFill>
                  <a:srgbClr val="006600"/>
                </a:solidFill>
              </a:rPr>
              <a:t>www.te.gob.mx/ccje/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Rectángulo"/>
          <p:cNvSpPr>
            <a:spLocks noChangeArrowheads="1"/>
          </p:cNvSpPr>
          <p:nvPr/>
        </p:nvSpPr>
        <p:spPr bwMode="auto">
          <a:xfrm>
            <a:off x="971550" y="2997200"/>
            <a:ext cx="72009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buFont typeface="Wingdings" panose="05000000000000000000" pitchFamily="2" charset="2"/>
              <a:buNone/>
            </a:pPr>
            <a:r>
              <a:rPr lang="es-MX" altLang="es-MX" sz="4800" b="1">
                <a:solidFill>
                  <a:srgbClr val="0E502B"/>
                </a:solidFill>
                <a:latin typeface="Helvetica Neue" charset="0"/>
              </a:rPr>
              <a:t>Conceptos generales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txBox="1">
            <a:spLocks noChangeArrowheads="1"/>
          </p:cNvSpPr>
          <p:nvPr/>
        </p:nvSpPr>
        <p:spPr bwMode="auto">
          <a:xfrm>
            <a:off x="2987675" y="692150"/>
            <a:ext cx="59039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800" b="1">
                <a:solidFill>
                  <a:srgbClr val="006600"/>
                </a:solidFill>
              </a:rPr>
              <a:t>Pueblo indígena</a:t>
            </a:r>
            <a:endParaRPr lang="es-ES" altLang="es-MX" sz="2800" b="1">
              <a:solidFill>
                <a:srgbClr val="006600"/>
              </a:solidFill>
            </a:endParaRPr>
          </a:p>
        </p:txBody>
      </p:sp>
      <p:sp>
        <p:nvSpPr>
          <p:cNvPr id="11267" name="5 CuadroTexto"/>
          <p:cNvSpPr>
            <a:spLocks noChangeArrowheads="1"/>
          </p:cNvSpPr>
          <p:nvPr/>
        </p:nvSpPr>
        <p:spPr bwMode="auto">
          <a:xfrm>
            <a:off x="250825" y="1289050"/>
            <a:ext cx="8642350" cy="2860675"/>
          </a:xfrm>
          <a:prstGeom prst="roundRect">
            <a:avLst>
              <a:gd name="adj" fmla="val 16667"/>
            </a:avLst>
          </a:prstGeom>
          <a:solidFill>
            <a:srgbClr val="224E49">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50000"/>
              </a:lnSpc>
              <a:buFont typeface="Wingdings" panose="05000000000000000000" pitchFamily="2" charset="2"/>
              <a:buNone/>
            </a:pPr>
            <a:r>
              <a:rPr lang="es-ES" altLang="es-MX"/>
              <a:t>Son los pueblos que por el hecho de descender de poblaciones que habitaban en el país o en una región geográfica a la que pertenece el país en la época de la conquista, la colonización o del establecimiento de las actuales fronteras estatales y que, cualquiera que sea su situación jurídica, </a:t>
            </a:r>
            <a:r>
              <a:rPr lang="es-ES" altLang="es-MX" b="1"/>
              <a:t>conservan sus propias instituciones sociales, económicas, culturales y políticas, o parte de ellas</a:t>
            </a:r>
            <a:r>
              <a:rPr lang="es-ES" altLang="es-MX"/>
              <a:t>.</a:t>
            </a:r>
            <a:endParaRPr lang="es-MX" altLang="es-MX"/>
          </a:p>
        </p:txBody>
      </p:sp>
      <p:sp>
        <p:nvSpPr>
          <p:cNvPr id="11268" name="6 Rectángulo"/>
          <p:cNvSpPr>
            <a:spLocks noChangeArrowheads="1"/>
          </p:cNvSpPr>
          <p:nvPr/>
        </p:nvSpPr>
        <p:spPr bwMode="auto">
          <a:xfrm>
            <a:off x="4932363" y="3789363"/>
            <a:ext cx="3635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1400" i="1">
                <a:solidFill>
                  <a:srgbClr val="006600"/>
                </a:solidFill>
              </a:rPr>
              <a:t>(Convenio 169 OIT, artículo 1, inciso b)</a:t>
            </a:r>
          </a:p>
        </p:txBody>
      </p:sp>
      <p:sp>
        <p:nvSpPr>
          <p:cNvPr id="11269" name="4 CuadroTexto"/>
          <p:cNvSpPr txBox="1">
            <a:spLocks noChangeArrowheads="1"/>
          </p:cNvSpPr>
          <p:nvPr/>
        </p:nvSpPr>
        <p:spPr bwMode="auto">
          <a:xfrm>
            <a:off x="250825" y="4318000"/>
            <a:ext cx="8642350" cy="839788"/>
          </a:xfrm>
          <a:prstGeom prst="rect">
            <a:avLst/>
          </a:prstGeom>
          <a:noFill/>
          <a:ln w="1905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buFont typeface="Wingdings" panose="05000000000000000000" pitchFamily="2" charset="2"/>
              <a:buNone/>
            </a:pPr>
            <a:r>
              <a:rPr lang="es-MX" altLang="es-MX"/>
              <a:t>La </a:t>
            </a:r>
            <a:r>
              <a:rPr lang="es-MX" altLang="es-MX" b="1"/>
              <a:t>conciencia de la identidad indígena </a:t>
            </a:r>
            <a:r>
              <a:rPr lang="es-MX" altLang="es-MX"/>
              <a:t>es criterio fundamental para determinar a quiénes se aplican las disposiciones sobre pueblos indígenas. </a:t>
            </a:r>
          </a:p>
          <a:p>
            <a:pPr algn="just" eaLnBrk="1" hangingPunct="1">
              <a:lnSpc>
                <a:spcPct val="90000"/>
              </a:lnSpc>
              <a:buFont typeface="Wingdings" panose="05000000000000000000" pitchFamily="2" charset="2"/>
              <a:buNone/>
            </a:pPr>
            <a:r>
              <a:rPr lang="es-MX" altLang="es-MX"/>
              <a:t> </a:t>
            </a:r>
          </a:p>
        </p:txBody>
      </p:sp>
      <p:sp>
        <p:nvSpPr>
          <p:cNvPr id="11270" name="5 CuadroTexto"/>
          <p:cNvSpPr txBox="1">
            <a:spLocks noChangeArrowheads="1"/>
          </p:cNvSpPr>
          <p:nvPr/>
        </p:nvSpPr>
        <p:spPr bwMode="auto">
          <a:xfrm>
            <a:off x="5867400" y="4868863"/>
            <a:ext cx="25923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50000"/>
              </a:spcBef>
              <a:buFont typeface="Wingdings" panose="05000000000000000000" pitchFamily="2" charset="2"/>
              <a:buNone/>
            </a:pPr>
            <a:r>
              <a:rPr lang="es-MX" altLang="es-MX" sz="1400" i="1">
                <a:solidFill>
                  <a:srgbClr val="006600"/>
                </a:solidFill>
              </a:rPr>
              <a:t>CEUM, artículo 2, II párrafo</a:t>
            </a:r>
          </a:p>
        </p:txBody>
      </p:sp>
      <p:sp>
        <p:nvSpPr>
          <p:cNvPr id="11271" name="Rectangle 28"/>
          <p:cNvSpPr>
            <a:spLocks noChangeArrowheads="1"/>
          </p:cNvSpPr>
          <p:nvPr/>
        </p:nvSpPr>
        <p:spPr bwMode="auto">
          <a:xfrm>
            <a:off x="3708400" y="5292725"/>
            <a:ext cx="482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1200" b="1" i="1">
                <a:solidFill>
                  <a:srgbClr val="006600"/>
                </a:solidFill>
              </a:rPr>
              <a:t>Cfr. SUP-JDC-405/2003</a:t>
            </a:r>
          </a:p>
          <a:p>
            <a:pPr algn="r" eaLnBrk="1" hangingPunct="1"/>
            <a:r>
              <a:rPr lang="es-MX" altLang="es-MX" sz="1200" b="1" i="1">
                <a:solidFill>
                  <a:srgbClr val="006600"/>
                </a:solidFill>
              </a:rPr>
              <a:t>Caso Estatutos PRD-Requisito ser Representante</a:t>
            </a:r>
          </a:p>
          <a:p>
            <a:pPr algn="r" eaLnBrk="1" hangingPunct="1"/>
            <a:endParaRPr lang="es-MX" altLang="es-MX" sz="1200" b="1" i="1">
              <a:solidFill>
                <a:srgbClr val="006600"/>
              </a:solidFill>
            </a:endParaRPr>
          </a:p>
          <a:p>
            <a:pPr algn="r" eaLnBrk="1" hangingPunct="1"/>
            <a:r>
              <a:rPr lang="es-MX" altLang="es-MX" sz="1200" b="1" i="1">
                <a:solidFill>
                  <a:srgbClr val="006600"/>
                </a:solidFill>
              </a:rPr>
              <a:t>Ver Jurisprudencia </a:t>
            </a:r>
            <a:r>
              <a:rPr lang="es-MX" altLang="es-MX" sz="1200" b="1">
                <a:solidFill>
                  <a:srgbClr val="006600"/>
                </a:solidFill>
              </a:rPr>
              <a:t>4/2012</a:t>
            </a:r>
          </a:p>
          <a:p>
            <a:pPr algn="r" eaLnBrk="1" hangingPunct="1"/>
            <a:r>
              <a:rPr lang="es-MX" altLang="es-MX" sz="1200" b="1" i="1">
                <a:solidFill>
                  <a:srgbClr val="006600"/>
                </a:solidFill>
              </a:rPr>
              <a:t>Tesis 1a. CCXII/2009 de la SCJN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txBox="1">
            <a:spLocks noChangeArrowheads="1"/>
          </p:cNvSpPr>
          <p:nvPr/>
        </p:nvSpPr>
        <p:spPr bwMode="auto">
          <a:xfrm>
            <a:off x="2916238" y="692150"/>
            <a:ext cx="59039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800" b="1">
                <a:solidFill>
                  <a:srgbClr val="006600"/>
                </a:solidFill>
              </a:rPr>
              <a:t>Comunidad indígena</a:t>
            </a:r>
            <a:endParaRPr lang="es-ES" altLang="es-MX" sz="2800" b="1">
              <a:solidFill>
                <a:srgbClr val="006600"/>
              </a:solidFill>
            </a:endParaRPr>
          </a:p>
        </p:txBody>
      </p:sp>
      <p:sp>
        <p:nvSpPr>
          <p:cNvPr id="18435" name="4 Rectángulo"/>
          <p:cNvSpPr>
            <a:spLocks noChangeArrowheads="1"/>
          </p:cNvSpPr>
          <p:nvPr/>
        </p:nvSpPr>
        <p:spPr bwMode="auto">
          <a:xfrm>
            <a:off x="250825" y="1423988"/>
            <a:ext cx="8642350" cy="4092575"/>
          </a:xfrm>
          <a:prstGeom prst="rect">
            <a:avLst/>
          </a:prstGeom>
          <a:noFill/>
          <a:ln w="9525">
            <a:noFill/>
            <a:miter lim="800000"/>
            <a:headEnd/>
            <a:tailEnd/>
          </a:ln>
        </p:spPr>
        <p:txBody>
          <a:bodyPr>
            <a:spAutoFit/>
          </a:bodyPr>
          <a:lstStyle/>
          <a:p>
            <a:pPr marL="273050" indent="-273050" algn="just" eaLnBrk="1" hangingPunct="1">
              <a:buClr>
                <a:schemeClr val="accent4">
                  <a:lumMod val="50000"/>
                </a:schemeClr>
              </a:buClr>
              <a:buSzPct val="134000"/>
              <a:buFont typeface="Wingdings" pitchFamily="2" charset="2"/>
              <a:buChar char="§"/>
              <a:defRPr/>
            </a:pPr>
            <a:r>
              <a:rPr lang="es-ES" sz="2000" dirty="0">
                <a:ea typeface="MS PGothic" pitchFamily="34" charset="-128"/>
                <a:cs typeface="Arial" pitchFamily="34" charset="0"/>
              </a:rPr>
              <a:t>Organización social, en donde se manifiesta plenamente la identidad indígena.</a:t>
            </a:r>
          </a:p>
          <a:p>
            <a:pPr marL="273050" indent="-273050" algn="just" eaLnBrk="1" hangingPunct="1">
              <a:buClr>
                <a:schemeClr val="accent4">
                  <a:lumMod val="50000"/>
                </a:schemeClr>
              </a:buClr>
              <a:buSzPct val="134000"/>
              <a:buFont typeface="Wingdings" pitchFamily="2" charset="2"/>
              <a:buChar char="§"/>
              <a:defRPr/>
            </a:pPr>
            <a:endParaRPr lang="es-ES" sz="2000" dirty="0">
              <a:ea typeface="MS PGothic" pitchFamily="34" charset="-128"/>
              <a:cs typeface="Arial" pitchFamily="34" charset="0"/>
            </a:endParaRPr>
          </a:p>
          <a:p>
            <a:pPr marL="273050" indent="-273050" algn="just" eaLnBrk="1" hangingPunct="1">
              <a:buClr>
                <a:schemeClr val="accent4">
                  <a:lumMod val="50000"/>
                </a:schemeClr>
              </a:buClr>
              <a:buSzPct val="134000"/>
              <a:buFont typeface="Wingdings" pitchFamily="2" charset="2"/>
              <a:buChar char="§"/>
              <a:defRPr/>
            </a:pPr>
            <a:r>
              <a:rPr lang="es-ES" sz="2000" dirty="0">
                <a:ea typeface="MS PGothic" pitchFamily="34" charset="-128"/>
                <a:cs typeface="Arial" pitchFamily="34" charset="0"/>
              </a:rPr>
              <a:t>Demarcada y definida por la posesión territorial, que genera un vínculo esencial con la tierra (como espacio material, simbólico o sagrado).</a:t>
            </a:r>
          </a:p>
          <a:p>
            <a:pPr marL="273050" indent="-273050" algn="just" eaLnBrk="1" hangingPunct="1">
              <a:buClr>
                <a:schemeClr val="accent4">
                  <a:lumMod val="50000"/>
                </a:schemeClr>
              </a:buClr>
              <a:buSzPct val="134000"/>
              <a:buFont typeface="Wingdings" pitchFamily="2" charset="2"/>
              <a:buChar char="§"/>
              <a:defRPr/>
            </a:pPr>
            <a:endParaRPr lang="es-ES" sz="2000" dirty="0">
              <a:ea typeface="MS PGothic" pitchFamily="34" charset="-128"/>
              <a:cs typeface="Arial" pitchFamily="34" charset="0"/>
            </a:endParaRPr>
          </a:p>
          <a:p>
            <a:pPr marL="273050" indent="-273050" algn="just" eaLnBrk="1" hangingPunct="1">
              <a:buClr>
                <a:schemeClr val="accent4">
                  <a:lumMod val="50000"/>
                </a:schemeClr>
              </a:buClr>
              <a:buSzPct val="134000"/>
              <a:buFont typeface="Wingdings" pitchFamily="2" charset="2"/>
              <a:buChar char="§"/>
              <a:defRPr/>
            </a:pPr>
            <a:r>
              <a:rPr lang="es-ES" sz="2000" dirty="0">
                <a:ea typeface="MS PGothic" pitchFamily="34" charset="-128"/>
                <a:cs typeface="Arial" pitchFamily="34" charset="0"/>
              </a:rPr>
              <a:t>Conformada por un conjunto de signos que sirven de estandarte a la etnia o colectividad orgánica, que define lo político, cultural, social, civil, económico y religioso. Ejemplos: las lenguas o fiestas. </a:t>
            </a:r>
          </a:p>
          <a:p>
            <a:pPr marL="273050" indent="-273050" algn="just" eaLnBrk="1" hangingPunct="1">
              <a:buClr>
                <a:schemeClr val="accent4">
                  <a:lumMod val="50000"/>
                </a:schemeClr>
              </a:buClr>
              <a:buSzPct val="134000"/>
              <a:buFont typeface="Wingdings" pitchFamily="2" charset="2"/>
              <a:buChar char="§"/>
              <a:defRPr/>
            </a:pPr>
            <a:endParaRPr lang="es-ES" sz="2000" dirty="0">
              <a:ea typeface="MS PGothic" pitchFamily="34" charset="-128"/>
              <a:cs typeface="Arial" pitchFamily="34" charset="0"/>
            </a:endParaRPr>
          </a:p>
          <a:p>
            <a:pPr marL="273050" indent="-273050" algn="just" eaLnBrk="1" hangingPunct="1">
              <a:buClr>
                <a:schemeClr val="accent4">
                  <a:lumMod val="50000"/>
                </a:schemeClr>
              </a:buClr>
              <a:buSzPct val="134000"/>
              <a:buFont typeface="Wingdings" pitchFamily="2" charset="2"/>
              <a:buChar char="§"/>
              <a:defRPr/>
            </a:pPr>
            <a:r>
              <a:rPr lang="es-ES" sz="2000" dirty="0">
                <a:ea typeface="MS PGothic" pitchFamily="34" charset="-128"/>
                <a:cs typeface="Arial" pitchFamily="34" charset="0"/>
              </a:rPr>
              <a:t>Desde el punto de vista político, se encuentran también mecanismos esenciales de representación, y tienen un sistema comunitario de procuración y administración de justicia.</a:t>
            </a:r>
          </a:p>
        </p:txBody>
      </p:sp>
      <p:sp>
        <p:nvSpPr>
          <p:cNvPr id="13316" name="6 CuadroTexto"/>
          <p:cNvSpPr txBox="1">
            <a:spLocks noChangeArrowheads="1"/>
          </p:cNvSpPr>
          <p:nvPr/>
        </p:nvSpPr>
        <p:spPr bwMode="auto">
          <a:xfrm>
            <a:off x="5148263" y="5661025"/>
            <a:ext cx="30956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buFont typeface="Wingdings" panose="05000000000000000000" pitchFamily="2" charset="2"/>
              <a:buNone/>
            </a:pPr>
            <a:r>
              <a:rPr lang="es-MX" altLang="es-MX" sz="1400" i="1">
                <a:solidFill>
                  <a:srgbClr val="006600"/>
                </a:solidFill>
              </a:rPr>
              <a:t>(Warman 2003, 281 y Díaz 2001)</a:t>
            </a:r>
          </a:p>
          <a:p>
            <a:pPr algn="r" eaLnBrk="1" hangingPunct="1">
              <a:buFont typeface="Wingdings" panose="05000000000000000000" pitchFamily="2" charset="2"/>
              <a:buNone/>
            </a:pPr>
            <a:endParaRPr lang="es-MX" altLang="es-MX" sz="1400">
              <a:solidFill>
                <a:srgbClr val="006600"/>
              </a:solidFill>
            </a:endParaRPr>
          </a:p>
          <a:p>
            <a:pPr algn="r" eaLnBrk="1" hangingPunct="1"/>
            <a:r>
              <a:rPr lang="es-MX" altLang="es-MX" sz="1400" b="1">
                <a:solidFill>
                  <a:srgbClr val="006600"/>
                </a:solidFill>
              </a:rPr>
              <a:t>Ver Tesis IV/2012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2124075" y="620713"/>
            <a:ext cx="6769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800" b="1">
                <a:solidFill>
                  <a:srgbClr val="006600"/>
                </a:solidFill>
              </a:rPr>
              <a:t>Derecho político-electoral indígena</a:t>
            </a:r>
            <a:endParaRPr lang="es-ES" altLang="es-MX" sz="2800" b="1">
              <a:solidFill>
                <a:srgbClr val="006600"/>
              </a:solidFill>
            </a:endParaRPr>
          </a:p>
        </p:txBody>
      </p:sp>
      <p:sp>
        <p:nvSpPr>
          <p:cNvPr id="15363" name="2 Rectángulo"/>
          <p:cNvSpPr>
            <a:spLocks noChangeArrowheads="1"/>
          </p:cNvSpPr>
          <p:nvPr/>
        </p:nvSpPr>
        <p:spPr bwMode="auto">
          <a:xfrm>
            <a:off x="468313" y="1268413"/>
            <a:ext cx="8137525" cy="792162"/>
          </a:xfrm>
          <a:prstGeom prst="rect">
            <a:avLst/>
          </a:prstGeom>
          <a:solidFill>
            <a:srgbClr val="1E582C">
              <a:alpha val="5882"/>
            </a:srgbClr>
          </a:solidFill>
          <a:ln w="15875" algn="ctr">
            <a:solidFill>
              <a:srgbClr val="006600"/>
            </a:solidFill>
            <a:miter lim="800000"/>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spcBef>
                <a:spcPct val="50000"/>
              </a:spcBef>
              <a:buFont typeface="Wingdings" panose="05000000000000000000" pitchFamily="2" charset="2"/>
              <a:buNone/>
            </a:pPr>
            <a:r>
              <a:rPr lang="es-MX" altLang="es-MX" b="1"/>
              <a:t>Usos y costumbres: </a:t>
            </a:r>
            <a:r>
              <a:rPr lang="es-MX" altLang="es-MX"/>
              <a:t>Aquellas disposiciones que los pueblos indígenas aplican y observan al interior de sus comunidades y que son producto de los sistemas normativos tradicionales, mantenidos a través de generaciones. </a:t>
            </a:r>
          </a:p>
        </p:txBody>
      </p:sp>
      <p:sp>
        <p:nvSpPr>
          <p:cNvPr id="15364" name="12 Rectángulo"/>
          <p:cNvSpPr>
            <a:spLocks noChangeArrowheads="1"/>
          </p:cNvSpPr>
          <p:nvPr/>
        </p:nvSpPr>
        <p:spPr bwMode="auto">
          <a:xfrm>
            <a:off x="5462588" y="2060575"/>
            <a:ext cx="31400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50000"/>
              </a:spcBef>
              <a:buFont typeface="Wingdings" panose="05000000000000000000" pitchFamily="2" charset="2"/>
              <a:buNone/>
            </a:pPr>
            <a:r>
              <a:rPr lang="es-MX" altLang="es-MX" sz="1400" i="1">
                <a:solidFill>
                  <a:srgbClr val="006600"/>
                </a:solidFill>
              </a:rPr>
              <a:t>(Informe Especial de la CNDH, p. 23)</a:t>
            </a:r>
          </a:p>
        </p:txBody>
      </p:sp>
      <p:cxnSp>
        <p:nvCxnSpPr>
          <p:cNvPr id="15365" name="19 Conector recto de flecha"/>
          <p:cNvCxnSpPr>
            <a:cxnSpLocks noChangeShapeType="1"/>
            <a:stCxn id="15363" idx="3"/>
            <a:endCxn id="16" idx="3"/>
          </p:cNvCxnSpPr>
          <p:nvPr/>
        </p:nvCxnSpPr>
        <p:spPr bwMode="auto">
          <a:xfrm flipH="1">
            <a:off x="8316913" y="1663700"/>
            <a:ext cx="288925" cy="2052638"/>
          </a:xfrm>
          <a:prstGeom prst="bentConnector3">
            <a:avLst>
              <a:gd name="adj1" fmla="val -79366"/>
            </a:avLst>
          </a:prstGeom>
          <a:noFill/>
          <a:ln w="28575" algn="ctr">
            <a:solidFill>
              <a:srgbClr val="008040"/>
            </a:solidFill>
            <a:round/>
            <a:headEnd/>
            <a:tailEnd type="arrow" w="med" len="med"/>
          </a:ln>
          <a:extLst>
            <a:ext uri="{909E8E84-426E-40DD-AFC4-6F175D3DCCD1}">
              <a14:hiddenFill xmlns:a14="http://schemas.microsoft.com/office/drawing/2010/main">
                <a:noFill/>
              </a14:hiddenFill>
            </a:ext>
          </a:extLst>
        </p:spPr>
      </p:cxnSp>
      <p:sp>
        <p:nvSpPr>
          <p:cNvPr id="16" name="AutoShape 7"/>
          <p:cNvSpPr>
            <a:spLocks/>
          </p:cNvSpPr>
          <p:nvPr/>
        </p:nvSpPr>
        <p:spPr bwMode="auto">
          <a:xfrm>
            <a:off x="827088" y="2420938"/>
            <a:ext cx="7489825" cy="2592387"/>
          </a:xfrm>
          <a:prstGeom prst="rect">
            <a:avLst/>
          </a:prstGeom>
          <a:solidFill>
            <a:schemeClr val="bg2">
              <a:alpha val="5882"/>
            </a:schemeClr>
          </a:solidFill>
          <a:ln w="15875" algn="ctr">
            <a:solidFill>
              <a:srgbClr val="006600"/>
            </a:solidFill>
            <a:miter lim="800000"/>
            <a:headEnd/>
            <a:tailEnd/>
          </a:ln>
        </p:spPr>
        <p:txBody>
          <a:bodyPr/>
          <a:lstStyle/>
          <a:p>
            <a:pPr algn="just" eaLnBrk="1" fontAlgn="auto" hangingPunct="1">
              <a:lnSpc>
                <a:spcPct val="90000"/>
              </a:lnSpc>
              <a:spcBef>
                <a:spcPct val="50000"/>
              </a:spcBef>
              <a:spcAft>
                <a:spcPts val="0"/>
              </a:spcAft>
              <a:buFont typeface="Wingdings" pitchFamily="2" charset="2"/>
              <a:buNone/>
              <a:defRPr/>
            </a:pPr>
            <a:r>
              <a:rPr lang="es-MX" b="1" dirty="0">
                <a:ea typeface="MS PGothic" pitchFamily="34" charset="-128"/>
                <a:cs typeface="Arial" pitchFamily="34" charset="0"/>
              </a:rPr>
              <a:t>Derecho indígena:</a:t>
            </a:r>
            <a:r>
              <a:rPr lang="es-ES" b="1" dirty="0">
                <a:ea typeface="MS PGothic" pitchFamily="34" charset="-128"/>
                <a:cs typeface="Arial" pitchFamily="34" charset="0"/>
              </a:rPr>
              <a:t> </a:t>
            </a:r>
            <a:r>
              <a:rPr lang="es-MX" dirty="0">
                <a:ea typeface="MS PGothic" pitchFamily="34" charset="-128"/>
                <a:cs typeface="Arial" pitchFamily="34" charset="0"/>
              </a:rPr>
              <a:t>Cuerpo de normas que rigen la vida de una comunidad indígena (acotado por un derecho nacional).</a:t>
            </a:r>
          </a:p>
          <a:p>
            <a:pPr marL="273050" indent="-273050" algn="just" eaLnBrk="1" hangingPunct="1">
              <a:buClr>
                <a:srgbClr val="FFC000"/>
              </a:buClr>
              <a:buSzPct val="125000"/>
              <a:buFont typeface="Wingdings" pitchFamily="2" charset="2"/>
              <a:buChar char="q"/>
              <a:defRPr/>
            </a:pPr>
            <a:r>
              <a:rPr lang="es-MX" dirty="0">
                <a:ea typeface="MS PGothic" pitchFamily="34" charset="-128"/>
                <a:cs typeface="Arial" pitchFamily="34" charset="0"/>
              </a:rPr>
              <a:t>Se reconoce como un sistema, con autoridades, normas, procedimientos y formas de sanción que le dan la dimensión de derecho.</a:t>
            </a:r>
          </a:p>
          <a:p>
            <a:pPr marL="273050" indent="-273050" algn="just" eaLnBrk="1" hangingPunct="1">
              <a:buClr>
                <a:srgbClr val="FFC000"/>
              </a:buClr>
              <a:buSzPct val="125000"/>
              <a:buFont typeface="Wingdings" pitchFamily="2" charset="2"/>
              <a:buChar char="q"/>
              <a:defRPr/>
            </a:pPr>
            <a:r>
              <a:rPr lang="es-MX" dirty="0">
                <a:ea typeface="MS PGothic" pitchFamily="34" charset="-128"/>
                <a:cs typeface="Arial" pitchFamily="34" charset="0"/>
              </a:rPr>
              <a:t>Implica tener un territorio político-cultural base, elegir a sus propias autoridades y sistemas de gobierno, decidir sus formas de convivencia y organización social, aplicar y desarrollar sus sistemas normativos, etcétera. </a:t>
            </a:r>
          </a:p>
          <a:p>
            <a:pPr algn="just" eaLnBrk="1" fontAlgn="auto" hangingPunct="1">
              <a:lnSpc>
                <a:spcPct val="90000"/>
              </a:lnSpc>
              <a:spcBef>
                <a:spcPct val="50000"/>
              </a:spcBef>
              <a:spcAft>
                <a:spcPts val="0"/>
              </a:spcAft>
              <a:buFont typeface="Wingdings" pitchFamily="2" charset="2"/>
              <a:buNone/>
              <a:defRPr/>
            </a:pPr>
            <a:endParaRPr lang="es-MX" dirty="0">
              <a:ea typeface="MS PGothic" pitchFamily="34" charset="-128"/>
              <a:cs typeface="Arial" pitchFamily="34" charset="0"/>
            </a:endParaRPr>
          </a:p>
          <a:p>
            <a:pPr algn="just" eaLnBrk="1" fontAlgn="auto" hangingPunct="1">
              <a:lnSpc>
                <a:spcPct val="90000"/>
              </a:lnSpc>
              <a:spcBef>
                <a:spcPct val="50000"/>
              </a:spcBef>
              <a:spcAft>
                <a:spcPts val="0"/>
              </a:spcAft>
              <a:buFont typeface="Wingdings" pitchFamily="2" charset="2"/>
              <a:buNone/>
              <a:defRPr/>
            </a:pPr>
            <a:endParaRPr lang="es-ES" dirty="0">
              <a:ea typeface="MS PGothic" pitchFamily="34" charset="-128"/>
              <a:cs typeface="Arial" pitchFamily="34" charset="0"/>
            </a:endParaRPr>
          </a:p>
          <a:p>
            <a:pPr algn="just" eaLnBrk="1" fontAlgn="auto" hangingPunct="1">
              <a:lnSpc>
                <a:spcPct val="90000"/>
              </a:lnSpc>
              <a:spcBef>
                <a:spcPct val="50000"/>
              </a:spcBef>
              <a:spcAft>
                <a:spcPts val="0"/>
              </a:spcAft>
              <a:buFont typeface="Wingdings" pitchFamily="2" charset="2"/>
              <a:buNone/>
              <a:defRPr/>
            </a:pPr>
            <a:endParaRPr lang="es-ES" dirty="0">
              <a:ea typeface="MS PGothic" pitchFamily="34" charset="-128"/>
              <a:cs typeface="Arial" pitchFamily="34" charset="0"/>
            </a:endParaRPr>
          </a:p>
          <a:p>
            <a:pPr algn="just" eaLnBrk="1" fontAlgn="auto" hangingPunct="1">
              <a:lnSpc>
                <a:spcPct val="90000"/>
              </a:lnSpc>
              <a:spcBef>
                <a:spcPct val="50000"/>
              </a:spcBef>
              <a:spcAft>
                <a:spcPts val="0"/>
              </a:spcAft>
              <a:buFont typeface="Wingdings" pitchFamily="2" charset="2"/>
              <a:buNone/>
              <a:defRPr/>
            </a:pPr>
            <a:endParaRPr lang="es-ES" dirty="0">
              <a:ea typeface="MS PGothic" pitchFamily="34" charset="-128"/>
              <a:cs typeface="Arial" pitchFamily="34" charset="0"/>
            </a:endParaRPr>
          </a:p>
          <a:p>
            <a:pPr algn="just" eaLnBrk="1" fontAlgn="auto" hangingPunct="1">
              <a:lnSpc>
                <a:spcPct val="90000"/>
              </a:lnSpc>
              <a:spcBef>
                <a:spcPct val="50000"/>
              </a:spcBef>
              <a:spcAft>
                <a:spcPts val="0"/>
              </a:spcAft>
              <a:buFont typeface="Wingdings" pitchFamily="2" charset="2"/>
              <a:buNone/>
              <a:defRPr/>
            </a:pPr>
            <a:endParaRPr lang="es-ES" dirty="0">
              <a:ea typeface="MS PGothic" pitchFamily="34" charset="-128"/>
              <a:cs typeface="Arial" pitchFamily="34" charset="0"/>
            </a:endParaRPr>
          </a:p>
          <a:p>
            <a:pPr algn="just" eaLnBrk="1" fontAlgn="auto" hangingPunct="1">
              <a:lnSpc>
                <a:spcPct val="90000"/>
              </a:lnSpc>
              <a:spcBef>
                <a:spcPct val="50000"/>
              </a:spcBef>
              <a:spcAft>
                <a:spcPts val="0"/>
              </a:spcAft>
              <a:buFont typeface="Wingdings" pitchFamily="2" charset="2"/>
              <a:buNone/>
              <a:defRPr/>
            </a:pPr>
            <a:endParaRPr lang="es-ES" dirty="0">
              <a:ea typeface="MS PGothic" pitchFamily="34" charset="-128"/>
              <a:cs typeface="Arial" pitchFamily="34" charset="0"/>
            </a:endParaRPr>
          </a:p>
        </p:txBody>
      </p:sp>
      <p:sp>
        <p:nvSpPr>
          <p:cNvPr id="15367" name="44 CuadroTexto"/>
          <p:cNvSpPr txBox="1">
            <a:spLocks noChangeArrowheads="1"/>
          </p:cNvSpPr>
          <p:nvPr/>
        </p:nvSpPr>
        <p:spPr bwMode="auto">
          <a:xfrm>
            <a:off x="5148263" y="4724400"/>
            <a:ext cx="31448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buFont typeface="Wingdings" panose="05000000000000000000" pitchFamily="2" charset="2"/>
              <a:buNone/>
            </a:pPr>
            <a:r>
              <a:rPr lang="es-MX" altLang="es-MX" sz="1400" i="1">
                <a:solidFill>
                  <a:srgbClr val="006600"/>
                </a:solidFill>
              </a:rPr>
              <a:t>(Yanes y Cisneros 2000, pp.419-420)</a:t>
            </a:r>
          </a:p>
        </p:txBody>
      </p:sp>
      <p:sp>
        <p:nvSpPr>
          <p:cNvPr id="15368" name="8 CuadroTexto"/>
          <p:cNvSpPr txBox="1">
            <a:spLocks noChangeArrowheads="1"/>
          </p:cNvSpPr>
          <p:nvPr/>
        </p:nvSpPr>
        <p:spPr bwMode="auto">
          <a:xfrm>
            <a:off x="1476375" y="5229225"/>
            <a:ext cx="7127875" cy="792163"/>
          </a:xfrm>
          <a:prstGeom prst="rect">
            <a:avLst/>
          </a:prstGeom>
          <a:solidFill>
            <a:srgbClr val="006600">
              <a:alpha val="10980"/>
            </a:srgbClr>
          </a:solidFill>
          <a:ln w="15875" algn="ctr">
            <a:solidFill>
              <a:srgbClr val="006600"/>
            </a:solidFill>
            <a:miter lim="800000"/>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spcBef>
                <a:spcPct val="50000"/>
              </a:spcBef>
              <a:buFont typeface="Wingdings" panose="05000000000000000000" pitchFamily="2" charset="2"/>
              <a:buNone/>
            </a:pPr>
            <a:r>
              <a:rPr lang="es-MX" altLang="es-MX" b="1"/>
              <a:t>Derecho político-electoral indígena: </a:t>
            </a:r>
            <a:r>
              <a:rPr lang="es-MX" altLang="es-MX"/>
              <a:t>Es el derecho de las comunidades indígenas a elegir a sus propias autoridades y sistemas de gobierno, de acuerdo a sus propias tradiciones. </a:t>
            </a:r>
            <a:endParaRPr lang="es-MX" altLang="es-MX">
              <a:solidFill>
                <a:srgbClr val="560730"/>
              </a:solidFill>
            </a:endParaRPr>
          </a:p>
        </p:txBody>
      </p:sp>
      <p:cxnSp>
        <p:nvCxnSpPr>
          <p:cNvPr id="15369" name="19 Conector recto de flecha"/>
          <p:cNvCxnSpPr>
            <a:cxnSpLocks noChangeShapeType="1"/>
            <a:stCxn id="16" idx="1"/>
            <a:endCxn id="15368" idx="1"/>
          </p:cNvCxnSpPr>
          <p:nvPr/>
        </p:nvCxnSpPr>
        <p:spPr bwMode="auto">
          <a:xfrm rot="10800000" flipH="1" flipV="1">
            <a:off x="827088" y="3716338"/>
            <a:ext cx="649287" cy="1908175"/>
          </a:xfrm>
          <a:prstGeom prst="bentConnector3">
            <a:avLst>
              <a:gd name="adj1" fmla="val -35273"/>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15370" name="31 Rectángulo"/>
          <p:cNvSpPr>
            <a:spLocks noChangeArrowheads="1"/>
          </p:cNvSpPr>
          <p:nvPr/>
        </p:nvSpPr>
        <p:spPr bwMode="auto">
          <a:xfrm>
            <a:off x="5724525" y="6165850"/>
            <a:ext cx="2940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ES" altLang="es-MX" sz="1400" b="1">
                <a:solidFill>
                  <a:srgbClr val="006600"/>
                </a:solidFill>
              </a:rPr>
              <a:t>Ver Tesis XLI/2011 y </a:t>
            </a:r>
            <a:r>
              <a:rPr lang="es-MX" altLang="es-MX" sz="1400" b="1">
                <a:solidFill>
                  <a:srgbClr val="006600"/>
                </a:solidFill>
              </a:rPr>
              <a:t>XXXVII/2011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1273</TotalTime>
  <Words>5658</Words>
  <Application>Microsoft Office PowerPoint</Application>
  <PresentationFormat>Carta (216 x 279 mm)</PresentationFormat>
  <Paragraphs>444</Paragraphs>
  <Slides>57</Slides>
  <Notes>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57</vt:i4>
      </vt:variant>
    </vt:vector>
  </HeadingPairs>
  <TitlesOfParts>
    <vt:vector size="65" baseType="lpstr">
      <vt:lpstr>Arial</vt:lpstr>
      <vt:lpstr>ＭＳ Ｐゴシック</vt:lpstr>
      <vt:lpstr>Calibri</vt:lpstr>
      <vt:lpstr>Helvetica Neue</vt:lpstr>
      <vt:lpstr>Wingdings</vt:lpstr>
      <vt:lpstr>Times New Roman</vt:lpstr>
      <vt:lpstr>Verdana</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TEPJF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Unidad de Sistemas</dc:creator>
  <cp:lastModifiedBy>PcJesus</cp:lastModifiedBy>
  <cp:revision>79</cp:revision>
  <cp:lastPrinted>2018-06-12T21:51:08Z</cp:lastPrinted>
  <dcterms:created xsi:type="dcterms:W3CDTF">2009-01-14T23:47:27Z</dcterms:created>
  <dcterms:modified xsi:type="dcterms:W3CDTF">2018-06-20T22:59:48Z</dcterms:modified>
</cp:coreProperties>
</file>